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752" r:id="rId2"/>
  </p:sldMasterIdLst>
  <p:notesMasterIdLst>
    <p:notesMasterId r:id="rId47"/>
  </p:notesMasterIdLst>
  <p:sldIdLst>
    <p:sldId id="1392" r:id="rId3"/>
    <p:sldId id="1337" r:id="rId4"/>
    <p:sldId id="1358" r:id="rId5"/>
    <p:sldId id="1359" r:id="rId6"/>
    <p:sldId id="1360" r:id="rId7"/>
    <p:sldId id="1362" r:id="rId8"/>
    <p:sldId id="1361" r:id="rId9"/>
    <p:sldId id="1363" r:id="rId10"/>
    <p:sldId id="1364" r:id="rId11"/>
    <p:sldId id="1365" r:id="rId12"/>
    <p:sldId id="1366" r:id="rId13"/>
    <p:sldId id="1367" r:id="rId14"/>
    <p:sldId id="1368" r:id="rId15"/>
    <p:sldId id="1338" r:id="rId16"/>
    <p:sldId id="1351" r:id="rId17"/>
    <p:sldId id="1352" r:id="rId18"/>
    <p:sldId id="1353" r:id="rId19"/>
    <p:sldId id="1354" r:id="rId20"/>
    <p:sldId id="1355" r:id="rId21"/>
    <p:sldId id="1356" r:id="rId22"/>
    <p:sldId id="1357" r:id="rId23"/>
    <p:sldId id="1369" r:id="rId24"/>
    <p:sldId id="1370" r:id="rId25"/>
    <p:sldId id="1371" r:id="rId26"/>
    <p:sldId id="1372" r:id="rId27"/>
    <p:sldId id="1373" r:id="rId28"/>
    <p:sldId id="1374" r:id="rId29"/>
    <p:sldId id="1375" r:id="rId30"/>
    <p:sldId id="1385" r:id="rId31"/>
    <p:sldId id="1376" r:id="rId32"/>
    <p:sldId id="1383" r:id="rId33"/>
    <p:sldId id="1377" r:id="rId34"/>
    <p:sldId id="1384" r:id="rId35"/>
    <p:sldId id="1378" r:id="rId36"/>
    <p:sldId id="1386" r:id="rId37"/>
    <p:sldId id="1387" r:id="rId38"/>
    <p:sldId id="1388" r:id="rId39"/>
    <p:sldId id="1379" r:id="rId40"/>
    <p:sldId id="1389" r:id="rId41"/>
    <p:sldId id="1380" r:id="rId42"/>
    <p:sldId id="1390" r:id="rId43"/>
    <p:sldId id="1381" r:id="rId44"/>
    <p:sldId id="1391" r:id="rId45"/>
    <p:sldId id="1382" r:id="rId4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00"/>
    <a:srgbClr val="FF00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552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tableStyles" Target="tableStyle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59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86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FA8EC74-BDE1-4EB3-951E-597917FCE1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833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7245F0-7464-4F8F-9294-9460C80C77B6}" type="slidenum">
              <a:rPr lang="en-US"/>
              <a:pPr/>
              <a:t>2</a:t>
            </a:fld>
            <a:endParaRPr lang="en-US"/>
          </a:p>
        </p:txBody>
      </p:sp>
      <p:sp>
        <p:nvSpPr>
          <p:cNvPr id="1225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5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11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12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13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14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15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16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17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18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19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20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3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21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22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23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24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25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26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27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28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29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30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4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31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32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33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34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35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36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37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38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39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40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5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41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42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43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44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6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7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8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9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5F5C6-AE23-4A2E-9148-26507BD19F7F}" type="slidenum">
              <a:rPr lang="en-US"/>
              <a:pPr/>
              <a:t>10</a:t>
            </a:fld>
            <a:endParaRPr lang="en-US"/>
          </a:p>
        </p:txBody>
      </p:sp>
      <p:sp>
        <p:nvSpPr>
          <p:cNvPr id="122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3902076"/>
            <a:ext cx="4533900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378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873250"/>
            <a:ext cx="10363200" cy="155575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8379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F4EDD-5EEC-4FFB-A5DB-1E1FAF0B8A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651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6509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9450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42559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7091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4F4EDD-5EEC-4FFB-A5DB-1E1FAF0B8AD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8882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C73471-E3F6-4B62-A701-0E269388A2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705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3F088E-B296-434F-ACF4-9D40B98C8C4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96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2A4523-B9D3-48AE-B598-AF0D0E204C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430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227ED2-4C8B-40D3-A6FC-392E1D61952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5798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06C87F-BB54-4026-8D7A-DA0CFAEC412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83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691101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486F8-8CCC-49BC-A055-59B5199A22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960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89E5D-826A-4043-9F38-1F336FD7F5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215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E37E68-8FA2-4D6C-902D-C2B09E6A3FA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555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E4A4BA-9190-446F-B835-3EDAE47A31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331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7AE9F2-FD15-4C25-B43A-5E90DD1BA2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259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1970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1749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25602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88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0124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9408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6498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3902076"/>
            <a:ext cx="4533900" cy="2949575"/>
            <a:chOff x="0" y="2458"/>
            <a:chExt cx="2142" cy="1858"/>
          </a:xfrm>
        </p:grpSpPr>
        <p:sp>
          <p:nvSpPr>
            <p:cNvPr id="57347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348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349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350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35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5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5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CBB89A69-5E76-4D97-AB85-13232388E7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1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BB89A69-5E76-4D97-AB85-13232388E7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316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0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0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0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0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0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Chemical Reactions: Predicting Products and Balancing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PowerPoint presentation will be FAR more effective if you view it as a slideshow</a:t>
            </a:r>
          </a:p>
          <a:p>
            <a:pPr lvl="1"/>
            <a:r>
              <a:rPr lang="en-US" dirty="0"/>
              <a:t>Press shift–F5 to enter slideshow mode</a:t>
            </a:r>
          </a:p>
          <a:p>
            <a:pPr lvl="1"/>
            <a:r>
              <a:rPr lang="en-US" dirty="0"/>
              <a:t>Press spacebar to advance through the slides</a:t>
            </a:r>
          </a:p>
          <a:p>
            <a:pPr lvl="1"/>
            <a:r>
              <a:rPr lang="en-US" dirty="0"/>
              <a:t>Press backspace to go backwards though the slides</a:t>
            </a:r>
          </a:p>
          <a:p>
            <a:pPr lvl="1"/>
            <a:r>
              <a:rPr lang="en-US" dirty="0"/>
              <a:t>Press escape to exit slideshow mode</a:t>
            </a:r>
          </a:p>
        </p:txBody>
      </p:sp>
    </p:spTree>
    <p:extLst>
      <p:ext uri="{BB962C8B-B14F-4D97-AF65-F5344CB8AC3E}">
        <p14:creationId xmlns:p14="http://schemas.microsoft.com/office/powerpoint/2010/main" val="12618441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56" name="Text Box 4"/>
          <p:cNvSpPr txBox="1">
            <a:spLocks noChangeArrowheads="1"/>
          </p:cNvSpPr>
          <p:nvPr/>
        </p:nvSpPr>
        <p:spPr bwMode="auto">
          <a:xfrm>
            <a:off x="2751499" y="2280281"/>
            <a:ext cx="84186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C000"/>
                </a:solidFill>
                <a:latin typeface="Garamond" pitchFamily="18" charset="0"/>
              </a:rPr>
              <a:t>Pb</a:t>
            </a:r>
            <a:r>
              <a:rPr lang="en-US" sz="2800" baseline="30000" dirty="0">
                <a:solidFill>
                  <a:srgbClr val="FFC000"/>
                </a:solidFill>
                <a:latin typeface="Garamond" pitchFamily="18" charset="0"/>
              </a:rPr>
              <a:t>2+</a:t>
            </a:r>
            <a:endParaRPr lang="en-US" sz="28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1226757" name="Text Box 5"/>
          <p:cNvSpPr txBox="1">
            <a:spLocks noChangeArrowheads="1"/>
          </p:cNvSpPr>
          <p:nvPr/>
        </p:nvSpPr>
        <p:spPr bwMode="auto">
          <a:xfrm>
            <a:off x="3505202" y="2280281"/>
            <a:ext cx="100697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ClO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58" name="Text Box 6"/>
          <p:cNvSpPr txBox="1">
            <a:spLocks noChangeArrowheads="1"/>
          </p:cNvSpPr>
          <p:nvPr/>
        </p:nvSpPr>
        <p:spPr bwMode="auto">
          <a:xfrm>
            <a:off x="4876802" y="2280281"/>
            <a:ext cx="74889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Cu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9" name="Text Box 7"/>
          <p:cNvSpPr txBox="1">
            <a:spLocks noChangeArrowheads="1"/>
          </p:cNvSpPr>
          <p:nvPr/>
        </p:nvSpPr>
        <p:spPr bwMode="auto">
          <a:xfrm>
            <a:off x="5562600" y="2280281"/>
            <a:ext cx="646300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Br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1226760" name="Text Box 8"/>
          <p:cNvSpPr txBox="1">
            <a:spLocks noChangeArrowheads="1"/>
          </p:cNvSpPr>
          <p:nvPr/>
        </p:nvSpPr>
        <p:spPr bwMode="auto">
          <a:xfrm>
            <a:off x="6398506" y="2812094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1226769" name="Text Box 17"/>
          <p:cNvSpPr txBox="1">
            <a:spLocks noChangeArrowheads="1"/>
          </p:cNvSpPr>
          <p:nvPr/>
        </p:nvSpPr>
        <p:spPr bwMode="auto">
          <a:xfrm>
            <a:off x="1676401" y="2812094"/>
            <a:ext cx="1133165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>
                <a:latin typeface="Garamond" pitchFamily="18" charset="0"/>
              </a:rPr>
              <a:t>Step 1:</a:t>
            </a:r>
          </a:p>
        </p:txBody>
      </p:sp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Reactions – Double Replacement</a:t>
            </a:r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2949667" y="2812093"/>
            <a:ext cx="3467586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 err="1">
                <a:solidFill>
                  <a:srgbClr val="FFC000"/>
                </a:solidFill>
                <a:latin typeface="Garamond" pitchFamily="18" charset="0"/>
              </a:rPr>
              <a:t>Pb</a:t>
            </a:r>
            <a:r>
              <a:rPr lang="en-US" sz="2800" dirty="0">
                <a:latin typeface="Garamond" pitchFamily="18" charset="0"/>
              </a:rPr>
              <a:t>(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ClO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2(</a:t>
            </a:r>
            <a:r>
              <a:rPr lang="en-US" sz="2800" baseline="-25000" dirty="0" err="1">
                <a:latin typeface="Garamond" pitchFamily="18" charset="0"/>
              </a:rPr>
              <a:t>aq</a:t>
            </a:r>
            <a:r>
              <a:rPr lang="en-US" sz="2800" baseline="-25000" dirty="0">
                <a:latin typeface="Garamond" pitchFamily="18" charset="0"/>
              </a:rPr>
              <a:t>)</a:t>
            </a:r>
            <a:r>
              <a:rPr lang="en-US" sz="2800" dirty="0">
                <a:latin typeface="Garamond" pitchFamily="18" charset="0"/>
              </a:rPr>
              <a:t> + </a:t>
            </a:r>
            <a:r>
              <a:rPr lang="en-US" sz="2800" dirty="0" err="1">
                <a:solidFill>
                  <a:srgbClr val="FF0000"/>
                </a:solidFill>
                <a:latin typeface="Garamond" pitchFamily="18" charset="0"/>
              </a:rPr>
              <a:t>Cu</a:t>
            </a:r>
            <a:r>
              <a:rPr lang="en-US" sz="2800" dirty="0" err="1">
                <a:solidFill>
                  <a:srgbClr val="00B0F0"/>
                </a:solidFill>
                <a:latin typeface="Garamond" pitchFamily="18" charset="0"/>
              </a:rPr>
              <a:t>Br</a:t>
            </a:r>
            <a:r>
              <a:rPr lang="en-US" sz="2800" baseline="-25000" dirty="0">
                <a:latin typeface="Garamond" pitchFamily="18" charset="0"/>
              </a:rPr>
              <a:t>(</a:t>
            </a:r>
            <a:r>
              <a:rPr lang="en-US" sz="2800" baseline="-25000" dirty="0" err="1">
                <a:latin typeface="Garamond" pitchFamily="18" charset="0"/>
              </a:rPr>
              <a:t>aq</a:t>
            </a:r>
            <a:r>
              <a:rPr lang="en-US" sz="2800" baseline="-25000" dirty="0">
                <a:latin typeface="Garamond" pitchFamily="18" charset="0"/>
              </a:rPr>
              <a:t>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56" name="Text Box 18"/>
          <p:cNvSpPr txBox="1">
            <a:spLocks noChangeArrowheads="1"/>
          </p:cNvSpPr>
          <p:nvPr/>
        </p:nvSpPr>
        <p:spPr bwMode="auto">
          <a:xfrm>
            <a:off x="1676400" y="4461741"/>
            <a:ext cx="1133165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Step 2:</a:t>
            </a:r>
          </a:p>
        </p:txBody>
      </p:sp>
      <p:sp>
        <p:nvSpPr>
          <p:cNvPr id="57" name="Text Box 19"/>
          <p:cNvSpPr txBox="1">
            <a:spLocks noChangeArrowheads="1"/>
          </p:cNvSpPr>
          <p:nvPr/>
        </p:nvSpPr>
        <p:spPr bwMode="auto">
          <a:xfrm>
            <a:off x="9593698" y="3921829"/>
            <a:ext cx="100697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ClO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59" name="Text Box 22"/>
          <p:cNvSpPr txBox="1">
            <a:spLocks noChangeArrowheads="1"/>
          </p:cNvSpPr>
          <p:nvPr/>
        </p:nvSpPr>
        <p:spPr bwMode="auto">
          <a:xfrm>
            <a:off x="7019509" y="3921829"/>
            <a:ext cx="84186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C000"/>
                </a:solidFill>
                <a:latin typeface="Garamond" pitchFamily="18" charset="0"/>
              </a:rPr>
              <a:t>Pb</a:t>
            </a:r>
            <a:r>
              <a:rPr lang="en-US" sz="2800" baseline="30000" dirty="0">
                <a:solidFill>
                  <a:srgbClr val="FFC000"/>
                </a:solidFill>
                <a:latin typeface="Garamond" pitchFamily="18" charset="0"/>
              </a:rPr>
              <a:t>2+</a:t>
            </a:r>
            <a:endParaRPr lang="en-US" sz="28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60" name="Text Box 23"/>
          <p:cNvSpPr txBox="1">
            <a:spLocks noChangeArrowheads="1"/>
          </p:cNvSpPr>
          <p:nvPr/>
        </p:nvSpPr>
        <p:spPr bwMode="auto">
          <a:xfrm>
            <a:off x="8928508" y="3921829"/>
            <a:ext cx="74889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Cu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61" name="Text Box 24"/>
          <p:cNvSpPr txBox="1">
            <a:spLocks noChangeArrowheads="1"/>
          </p:cNvSpPr>
          <p:nvPr/>
        </p:nvSpPr>
        <p:spPr bwMode="auto">
          <a:xfrm>
            <a:off x="7827634" y="3921829"/>
            <a:ext cx="646300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Br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62" name="Text Box 25"/>
          <p:cNvSpPr txBox="1">
            <a:spLocks noChangeArrowheads="1"/>
          </p:cNvSpPr>
          <p:nvPr/>
        </p:nvSpPr>
        <p:spPr bwMode="auto">
          <a:xfrm>
            <a:off x="8568116" y="3921829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>
                <a:latin typeface="Garamond" pitchFamily="18" charset="0"/>
              </a:rPr>
              <a:t>+</a:t>
            </a:r>
          </a:p>
        </p:txBody>
      </p:sp>
      <p:sp>
        <p:nvSpPr>
          <p:cNvPr id="63" name="Text Box 28"/>
          <p:cNvSpPr txBox="1">
            <a:spLocks noChangeArrowheads="1"/>
          </p:cNvSpPr>
          <p:nvPr/>
        </p:nvSpPr>
        <p:spPr bwMode="auto">
          <a:xfrm>
            <a:off x="1676401" y="6123017"/>
            <a:ext cx="1133165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>
                <a:latin typeface="Garamond" pitchFamily="18" charset="0"/>
              </a:rPr>
              <a:t>Step 3:</a:t>
            </a:r>
          </a:p>
        </p:txBody>
      </p:sp>
      <p:sp>
        <p:nvSpPr>
          <p:cNvPr id="79" name="Text Box 26"/>
          <p:cNvSpPr txBox="1">
            <a:spLocks noChangeArrowheads="1"/>
          </p:cNvSpPr>
          <p:nvPr/>
        </p:nvSpPr>
        <p:spPr bwMode="auto">
          <a:xfrm>
            <a:off x="7924800" y="6123017"/>
            <a:ext cx="161932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 </a:t>
            </a:r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Cu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ClO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80" name="Text Box 26"/>
          <p:cNvSpPr txBox="1">
            <a:spLocks noChangeArrowheads="1"/>
          </p:cNvSpPr>
          <p:nvPr/>
        </p:nvSpPr>
        <p:spPr bwMode="auto">
          <a:xfrm>
            <a:off x="6946794" y="6123017"/>
            <a:ext cx="102300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C000"/>
                </a:solidFill>
                <a:latin typeface="Garamond" pitchFamily="18" charset="0"/>
              </a:rPr>
              <a:t>Pb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Br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endParaRPr lang="en-US" sz="2800" baseline="-25000" dirty="0">
              <a:latin typeface="Garamond" pitchFamily="18" charset="0"/>
            </a:endParaRPr>
          </a:p>
        </p:txBody>
      </p:sp>
      <p:sp>
        <p:nvSpPr>
          <p:cNvPr id="81" name="Text Box 4"/>
          <p:cNvSpPr txBox="1">
            <a:spLocks noChangeArrowheads="1"/>
          </p:cNvSpPr>
          <p:nvPr/>
        </p:nvSpPr>
        <p:spPr bwMode="auto">
          <a:xfrm>
            <a:off x="2751498" y="3915123"/>
            <a:ext cx="84186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C000"/>
                </a:solidFill>
                <a:latin typeface="Garamond" pitchFamily="18" charset="0"/>
              </a:rPr>
              <a:t>Pb</a:t>
            </a:r>
            <a:r>
              <a:rPr lang="en-US" sz="2800" baseline="30000" dirty="0">
                <a:solidFill>
                  <a:srgbClr val="FFC000"/>
                </a:solidFill>
                <a:latin typeface="Garamond" pitchFamily="18" charset="0"/>
              </a:rPr>
              <a:t>2+</a:t>
            </a:r>
            <a:endParaRPr lang="en-US" sz="28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82" name="Text Box 5"/>
          <p:cNvSpPr txBox="1">
            <a:spLocks noChangeArrowheads="1"/>
          </p:cNvSpPr>
          <p:nvPr/>
        </p:nvSpPr>
        <p:spPr bwMode="auto">
          <a:xfrm>
            <a:off x="3505201" y="3921829"/>
            <a:ext cx="100697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ClO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83" name="Text Box 6"/>
          <p:cNvSpPr txBox="1">
            <a:spLocks noChangeArrowheads="1"/>
          </p:cNvSpPr>
          <p:nvPr/>
        </p:nvSpPr>
        <p:spPr bwMode="auto">
          <a:xfrm>
            <a:off x="4876801" y="3921829"/>
            <a:ext cx="74889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Cu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5562600" y="3915124"/>
            <a:ext cx="646300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Br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85" name="Text Box 8"/>
          <p:cNvSpPr txBox="1">
            <a:spLocks noChangeArrowheads="1"/>
          </p:cNvSpPr>
          <p:nvPr/>
        </p:nvSpPr>
        <p:spPr bwMode="auto">
          <a:xfrm>
            <a:off x="6398506" y="4453642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86" name="Text Box 3"/>
          <p:cNvSpPr txBox="1">
            <a:spLocks noChangeArrowheads="1"/>
          </p:cNvSpPr>
          <p:nvPr/>
        </p:nvSpPr>
        <p:spPr bwMode="auto">
          <a:xfrm>
            <a:off x="2949667" y="4453641"/>
            <a:ext cx="3467586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 err="1">
                <a:solidFill>
                  <a:srgbClr val="FFC000"/>
                </a:solidFill>
                <a:latin typeface="Garamond" pitchFamily="18" charset="0"/>
              </a:rPr>
              <a:t>Pb</a:t>
            </a:r>
            <a:r>
              <a:rPr lang="en-US" sz="2800" dirty="0">
                <a:latin typeface="Garamond" pitchFamily="18" charset="0"/>
              </a:rPr>
              <a:t>(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ClO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2(</a:t>
            </a:r>
            <a:r>
              <a:rPr lang="en-US" sz="2800" baseline="-25000" dirty="0" err="1">
                <a:latin typeface="Garamond" pitchFamily="18" charset="0"/>
              </a:rPr>
              <a:t>aq</a:t>
            </a:r>
            <a:r>
              <a:rPr lang="en-US" sz="2800" baseline="-25000" dirty="0">
                <a:latin typeface="Garamond" pitchFamily="18" charset="0"/>
              </a:rPr>
              <a:t>)</a:t>
            </a:r>
            <a:r>
              <a:rPr lang="en-US" sz="2800" dirty="0">
                <a:latin typeface="Garamond" pitchFamily="18" charset="0"/>
              </a:rPr>
              <a:t> + </a:t>
            </a:r>
            <a:r>
              <a:rPr lang="en-US" sz="2800" dirty="0" err="1">
                <a:solidFill>
                  <a:srgbClr val="FF0000"/>
                </a:solidFill>
                <a:latin typeface="Garamond" pitchFamily="18" charset="0"/>
              </a:rPr>
              <a:t>Cu</a:t>
            </a:r>
            <a:r>
              <a:rPr lang="en-US" sz="2800" dirty="0" err="1">
                <a:solidFill>
                  <a:srgbClr val="00B0F0"/>
                </a:solidFill>
                <a:latin typeface="Garamond" pitchFamily="18" charset="0"/>
              </a:rPr>
              <a:t>Br</a:t>
            </a:r>
            <a:r>
              <a:rPr lang="en-US" sz="2800" baseline="-25000" dirty="0">
                <a:latin typeface="Garamond" pitchFamily="18" charset="0"/>
              </a:rPr>
              <a:t>(</a:t>
            </a:r>
            <a:r>
              <a:rPr lang="en-US" sz="2800" baseline="-25000" dirty="0" err="1">
                <a:latin typeface="Garamond" pitchFamily="18" charset="0"/>
              </a:rPr>
              <a:t>aq</a:t>
            </a:r>
            <a:r>
              <a:rPr lang="en-US" sz="2800" baseline="-25000" dirty="0">
                <a:latin typeface="Garamond" pitchFamily="18" charset="0"/>
              </a:rPr>
              <a:t>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87" name="Text Box 19"/>
          <p:cNvSpPr txBox="1">
            <a:spLocks noChangeArrowheads="1"/>
          </p:cNvSpPr>
          <p:nvPr/>
        </p:nvSpPr>
        <p:spPr bwMode="auto">
          <a:xfrm>
            <a:off x="9593698" y="5568228"/>
            <a:ext cx="100697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ClO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88" name="Text Box 22"/>
          <p:cNvSpPr txBox="1">
            <a:spLocks noChangeArrowheads="1"/>
          </p:cNvSpPr>
          <p:nvPr/>
        </p:nvSpPr>
        <p:spPr bwMode="auto">
          <a:xfrm>
            <a:off x="7019508" y="5568228"/>
            <a:ext cx="84186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C000"/>
                </a:solidFill>
                <a:latin typeface="Garamond" pitchFamily="18" charset="0"/>
              </a:rPr>
              <a:t>Pb</a:t>
            </a:r>
            <a:r>
              <a:rPr lang="en-US" sz="2800" baseline="30000" dirty="0">
                <a:solidFill>
                  <a:srgbClr val="FFC000"/>
                </a:solidFill>
                <a:latin typeface="Garamond" pitchFamily="18" charset="0"/>
              </a:rPr>
              <a:t>2+</a:t>
            </a:r>
            <a:endParaRPr lang="en-US" sz="28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89" name="Text Box 23"/>
          <p:cNvSpPr txBox="1">
            <a:spLocks noChangeArrowheads="1"/>
          </p:cNvSpPr>
          <p:nvPr/>
        </p:nvSpPr>
        <p:spPr bwMode="auto">
          <a:xfrm>
            <a:off x="8928508" y="5568228"/>
            <a:ext cx="74889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Cu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90" name="Text Box 24"/>
          <p:cNvSpPr txBox="1">
            <a:spLocks noChangeArrowheads="1"/>
          </p:cNvSpPr>
          <p:nvPr/>
        </p:nvSpPr>
        <p:spPr bwMode="auto">
          <a:xfrm>
            <a:off x="7827634" y="5568228"/>
            <a:ext cx="646300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Br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91" name="Text Box 25"/>
          <p:cNvSpPr txBox="1">
            <a:spLocks noChangeArrowheads="1"/>
          </p:cNvSpPr>
          <p:nvPr/>
        </p:nvSpPr>
        <p:spPr bwMode="auto">
          <a:xfrm>
            <a:off x="8568116" y="5568228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>
                <a:latin typeface="Garamond" pitchFamily="18" charset="0"/>
              </a:rPr>
              <a:t>+</a:t>
            </a:r>
          </a:p>
        </p:txBody>
      </p:sp>
      <p:sp>
        <p:nvSpPr>
          <p:cNvPr id="92" name="Text Box 4"/>
          <p:cNvSpPr txBox="1">
            <a:spLocks noChangeArrowheads="1"/>
          </p:cNvSpPr>
          <p:nvPr/>
        </p:nvSpPr>
        <p:spPr bwMode="auto">
          <a:xfrm>
            <a:off x="2751497" y="5568228"/>
            <a:ext cx="84186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C000"/>
                </a:solidFill>
                <a:latin typeface="Garamond" pitchFamily="18" charset="0"/>
              </a:rPr>
              <a:t>Pb</a:t>
            </a:r>
            <a:r>
              <a:rPr lang="en-US" sz="2800" baseline="30000" dirty="0">
                <a:solidFill>
                  <a:srgbClr val="FFC000"/>
                </a:solidFill>
                <a:latin typeface="Garamond" pitchFamily="18" charset="0"/>
              </a:rPr>
              <a:t>2+</a:t>
            </a:r>
            <a:endParaRPr lang="en-US" sz="28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93" name="Text Box 5"/>
          <p:cNvSpPr txBox="1">
            <a:spLocks noChangeArrowheads="1"/>
          </p:cNvSpPr>
          <p:nvPr/>
        </p:nvSpPr>
        <p:spPr bwMode="auto">
          <a:xfrm>
            <a:off x="3505200" y="5568228"/>
            <a:ext cx="100697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ClO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94" name="Text Box 6"/>
          <p:cNvSpPr txBox="1">
            <a:spLocks noChangeArrowheads="1"/>
          </p:cNvSpPr>
          <p:nvPr/>
        </p:nvSpPr>
        <p:spPr bwMode="auto">
          <a:xfrm>
            <a:off x="4876802" y="5568228"/>
            <a:ext cx="74889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Cu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5562600" y="5568228"/>
            <a:ext cx="646300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Br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96" name="Text Box 8"/>
          <p:cNvSpPr txBox="1">
            <a:spLocks noChangeArrowheads="1"/>
          </p:cNvSpPr>
          <p:nvPr/>
        </p:nvSpPr>
        <p:spPr bwMode="auto">
          <a:xfrm>
            <a:off x="6398506" y="6123017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97" name="Text Box 3"/>
          <p:cNvSpPr txBox="1">
            <a:spLocks noChangeArrowheads="1"/>
          </p:cNvSpPr>
          <p:nvPr/>
        </p:nvSpPr>
        <p:spPr bwMode="auto">
          <a:xfrm>
            <a:off x="2949667" y="6123017"/>
            <a:ext cx="3467586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 err="1">
                <a:solidFill>
                  <a:srgbClr val="FFC000"/>
                </a:solidFill>
                <a:latin typeface="Garamond" pitchFamily="18" charset="0"/>
              </a:rPr>
              <a:t>Pb</a:t>
            </a:r>
            <a:r>
              <a:rPr lang="en-US" sz="2800" dirty="0">
                <a:latin typeface="Garamond" pitchFamily="18" charset="0"/>
              </a:rPr>
              <a:t>(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ClO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2(</a:t>
            </a:r>
            <a:r>
              <a:rPr lang="en-US" sz="2800" baseline="-25000" dirty="0" err="1">
                <a:latin typeface="Garamond" pitchFamily="18" charset="0"/>
              </a:rPr>
              <a:t>aq</a:t>
            </a:r>
            <a:r>
              <a:rPr lang="en-US" sz="2800" baseline="-25000" dirty="0">
                <a:latin typeface="Garamond" pitchFamily="18" charset="0"/>
              </a:rPr>
              <a:t>)</a:t>
            </a:r>
            <a:r>
              <a:rPr lang="en-US" sz="2800" dirty="0">
                <a:latin typeface="Garamond" pitchFamily="18" charset="0"/>
              </a:rPr>
              <a:t> + </a:t>
            </a:r>
            <a:r>
              <a:rPr lang="en-US" sz="2800" dirty="0" err="1">
                <a:solidFill>
                  <a:srgbClr val="FF0000"/>
                </a:solidFill>
                <a:latin typeface="Garamond" pitchFamily="18" charset="0"/>
              </a:rPr>
              <a:t>Cu</a:t>
            </a:r>
            <a:r>
              <a:rPr lang="en-US" sz="2800" dirty="0" err="1">
                <a:solidFill>
                  <a:srgbClr val="00B0F0"/>
                </a:solidFill>
                <a:latin typeface="Garamond" pitchFamily="18" charset="0"/>
              </a:rPr>
              <a:t>Br</a:t>
            </a:r>
            <a:r>
              <a:rPr lang="en-US" sz="2800" baseline="-25000" dirty="0">
                <a:latin typeface="Garamond" pitchFamily="18" charset="0"/>
              </a:rPr>
              <a:t>(</a:t>
            </a:r>
            <a:r>
              <a:rPr lang="en-US" sz="2800" baseline="-25000" dirty="0" err="1">
                <a:latin typeface="Garamond" pitchFamily="18" charset="0"/>
              </a:rPr>
              <a:t>aq</a:t>
            </a:r>
            <a:r>
              <a:rPr lang="en-US" sz="2800" baseline="-25000" dirty="0">
                <a:latin typeface="Garamond" pitchFamily="18" charset="0"/>
              </a:rPr>
              <a:t>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895600" y="6107841"/>
            <a:ext cx="6699599" cy="5535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8" name="Text Box 16"/>
          <p:cNvSpPr txBox="1">
            <a:spLocks noChangeArrowheads="1"/>
          </p:cNvSpPr>
          <p:nvPr/>
        </p:nvSpPr>
        <p:spPr bwMode="auto">
          <a:xfrm>
            <a:off x="1524000" y="684212"/>
            <a:ext cx="91440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An aqueous solution of lead (II) chlorate is added to an aqueous solution of copper (I) bromide.  What is the balanced equation for this reaction?</a:t>
            </a:r>
          </a:p>
        </p:txBody>
      </p:sp>
    </p:spTree>
    <p:extLst>
      <p:ext uri="{BB962C8B-B14F-4D97-AF65-F5344CB8AC3E}">
        <p14:creationId xmlns:p14="http://schemas.microsoft.com/office/powerpoint/2010/main" val="1665017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4" dur="indefinite"/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5" dur="indefinite"/>
                                        <p:tgtEl>
                                          <p:spTgt spid="1226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7" dur="indefinite"/>
                                        <p:tgtEl>
                                          <p:spTgt spid="122676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8" dur="indefinite"/>
                                        <p:tgtEl>
                                          <p:spTgt spid="1226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1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3" dur="indefinite"/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4" dur="indefinite"/>
                                        <p:tgtEl>
                                          <p:spTgt spid="122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6" dur="indefinite"/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7" dur="indefinite"/>
                                        <p:tgtEl>
                                          <p:spTgt spid="122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9" dur="indefinite"/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0" dur="indefinite"/>
                                        <p:tgtEl>
                                          <p:spTgt spid="1226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2" dur="indefinite"/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3" dur="indefinite"/>
                                        <p:tgtEl>
                                          <p:spTgt spid="1226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9" dur="indefinite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0" dur="indefinite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2" dur="indefinite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3" dur="indefinite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5" dur="indefinite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6" dur="indefinite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8" dur="indefinite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9" dur="indefinite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1" dur="indefinite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2" dur="indefinite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4" dur="indefinite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5" dur="indefinite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7" dur="indefinite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8" dur="indefinite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0" dur="indefinite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1" dur="indefinite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3" dur="indefinite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4" dur="indefinite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6" dur="indefinite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7" dur="indefinite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9" dur="indefinite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0" dur="indefinite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2" dur="indefinite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3" dur="indefinite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6756" grpId="0"/>
      <p:bldP spid="1226756" grpId="1"/>
      <p:bldP spid="1226757" grpId="0"/>
      <p:bldP spid="1226757" grpId="1"/>
      <p:bldP spid="1226758" grpId="0"/>
      <p:bldP spid="1226758" grpId="1"/>
      <p:bldP spid="1226759" grpId="0"/>
      <p:bldP spid="1226759" grpId="1"/>
      <p:bldP spid="1226760" grpId="0"/>
      <p:bldP spid="1226760" grpId="1"/>
      <p:bldP spid="1226769" grpId="0"/>
      <p:bldP spid="1226769" grpId="1"/>
      <p:bldP spid="35" grpId="0"/>
      <p:bldP spid="35" grpId="1"/>
      <p:bldP spid="56" grpId="0"/>
      <p:bldP spid="56" grpId="1"/>
      <p:bldP spid="57" grpId="0"/>
      <p:bldP spid="57" grpId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79" grpId="0"/>
      <p:bldP spid="80" grpId="0"/>
      <p:bldP spid="81" grpId="0"/>
      <p:bldP spid="81" grpId="1"/>
      <p:bldP spid="82" grpId="0"/>
      <p:bldP spid="82" grpId="1"/>
      <p:bldP spid="83" grpId="0"/>
      <p:bldP spid="83" grpId="1"/>
      <p:bldP spid="84" grpId="0"/>
      <p:bldP spid="84" grpId="1"/>
      <p:bldP spid="85" grpId="0"/>
      <p:bldP spid="85" grpId="1"/>
      <p:bldP spid="86" grpId="0"/>
      <p:bldP spid="86" grpId="1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3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Reactions – Double Replacement</a:t>
            </a:r>
          </a:p>
        </p:txBody>
      </p:sp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524016" y="1219201"/>
            <a:ext cx="914211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Pb</a:t>
            </a:r>
            <a:r>
              <a:rPr lang="en-US" sz="3200" dirty="0">
                <a:latin typeface="Garamond" pitchFamily="18" charset="0"/>
              </a:rPr>
              <a:t>(ClO</a:t>
            </a:r>
            <a:r>
              <a:rPr lang="en-US" sz="3200" baseline="-25000" dirty="0">
                <a:latin typeface="Garamond" pitchFamily="18" charset="0"/>
              </a:rPr>
              <a:t>3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2(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dirty="0">
                <a:latin typeface="Garamond" pitchFamily="18" charset="0"/>
              </a:rPr>
              <a:t> +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CuBr</a:t>
            </a:r>
            <a:r>
              <a:rPr lang="en-US" sz="3200" baseline="-25000" dirty="0">
                <a:latin typeface="Garamond" pitchFamily="18" charset="0"/>
              </a:rPr>
              <a:t>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baseline="300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PbBr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2(s)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CuClO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3(</a:t>
            </a:r>
            <a:r>
              <a:rPr lang="en-US" sz="32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60" name="Text Box 28"/>
          <p:cNvSpPr txBox="1">
            <a:spLocks noChangeArrowheads="1"/>
          </p:cNvSpPr>
          <p:nvPr/>
        </p:nvSpPr>
        <p:spPr bwMode="auto">
          <a:xfrm>
            <a:off x="1676401" y="609601"/>
            <a:ext cx="12732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Step 4: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573681" y="4114799"/>
            <a:ext cx="62546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 err="1">
                <a:latin typeface="Garamond" pitchFamily="18" charset="0"/>
              </a:rPr>
              <a:t>Pb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2209801" y="4707279"/>
            <a:ext cx="989343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ClO</a:t>
            </a:r>
            <a:r>
              <a:rPr lang="en-US" sz="3200" baseline="-25000" dirty="0">
                <a:latin typeface="Garamond" pitchFamily="18" charset="0"/>
              </a:rPr>
              <a:t>3</a:t>
            </a: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552843" y="5291200"/>
            <a:ext cx="6463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Cu</a:t>
            </a:r>
          </a:p>
        </p:txBody>
      </p:sp>
      <p:sp>
        <p:nvSpPr>
          <p:cNvPr id="8" name="Text Box 28"/>
          <p:cNvSpPr txBox="1">
            <a:spLocks noChangeArrowheads="1"/>
          </p:cNvSpPr>
          <p:nvPr/>
        </p:nvSpPr>
        <p:spPr bwMode="auto">
          <a:xfrm>
            <a:off x="2626581" y="5892240"/>
            <a:ext cx="57256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Br</a:t>
            </a:r>
          </a:p>
        </p:txBody>
      </p:sp>
      <p:sp>
        <p:nvSpPr>
          <p:cNvPr id="9" name="Text Box 28"/>
          <p:cNvSpPr txBox="1">
            <a:spLocks noChangeArrowheads="1"/>
          </p:cNvSpPr>
          <p:nvPr/>
        </p:nvSpPr>
        <p:spPr bwMode="auto">
          <a:xfrm>
            <a:off x="7298081" y="4114799"/>
            <a:ext cx="62546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 err="1">
                <a:latin typeface="Garamond" pitchFamily="18" charset="0"/>
              </a:rPr>
              <a:t>Pb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10" name="Text Box 28"/>
          <p:cNvSpPr txBox="1">
            <a:spLocks noChangeArrowheads="1"/>
          </p:cNvSpPr>
          <p:nvPr/>
        </p:nvSpPr>
        <p:spPr bwMode="auto">
          <a:xfrm>
            <a:off x="6934201" y="4707279"/>
            <a:ext cx="989343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ClO</a:t>
            </a:r>
            <a:r>
              <a:rPr lang="en-US" sz="3200" baseline="-25000" dirty="0">
                <a:latin typeface="Garamond" pitchFamily="18" charset="0"/>
              </a:rPr>
              <a:t>3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11" name="Text Box 28"/>
          <p:cNvSpPr txBox="1">
            <a:spLocks noChangeArrowheads="1"/>
          </p:cNvSpPr>
          <p:nvPr/>
        </p:nvSpPr>
        <p:spPr bwMode="auto">
          <a:xfrm>
            <a:off x="7277243" y="5291200"/>
            <a:ext cx="6463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Cu</a:t>
            </a:r>
          </a:p>
        </p:txBody>
      </p:sp>
      <p:sp>
        <p:nvSpPr>
          <p:cNvPr id="12" name="Text Box 28"/>
          <p:cNvSpPr txBox="1">
            <a:spLocks noChangeArrowheads="1"/>
          </p:cNvSpPr>
          <p:nvPr/>
        </p:nvSpPr>
        <p:spPr bwMode="auto">
          <a:xfrm>
            <a:off x="7350981" y="5892240"/>
            <a:ext cx="57256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Br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3431002" y="411479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3431002" y="470727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3431002" y="529120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3431002" y="589224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8153399" y="411479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8153399" y="470727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8153399" y="529120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8153399" y="589224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1524000" y="1219201"/>
            <a:ext cx="91440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Pb</a:t>
            </a:r>
            <a:r>
              <a:rPr lang="en-US" sz="3200" dirty="0">
                <a:latin typeface="Garamond" pitchFamily="18" charset="0"/>
              </a:rPr>
              <a:t>(ClO</a:t>
            </a:r>
            <a:r>
              <a:rPr lang="en-US" sz="3200" baseline="-25000" dirty="0">
                <a:latin typeface="Garamond" pitchFamily="18" charset="0"/>
              </a:rPr>
              <a:t>3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2(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dirty="0">
                <a:latin typeface="Garamond" pitchFamily="18" charset="0"/>
              </a:rPr>
              <a:t> +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CuBr</a:t>
            </a:r>
            <a:r>
              <a:rPr lang="en-US" sz="3200" baseline="-25000" dirty="0">
                <a:latin typeface="Garamond" pitchFamily="18" charset="0"/>
              </a:rPr>
              <a:t>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baseline="300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PbBr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2(s)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CuClO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3(</a:t>
            </a:r>
            <a:r>
              <a:rPr lang="en-US" sz="32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4341894" y="4114799"/>
            <a:ext cx="34653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4326664" y="470727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4326664" y="529120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4326664" y="589224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1524000" y="1219201"/>
            <a:ext cx="91440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Pb</a:t>
            </a:r>
            <a:r>
              <a:rPr lang="en-US" sz="3200" dirty="0">
                <a:latin typeface="Garamond" pitchFamily="18" charset="0"/>
              </a:rPr>
              <a:t>(ClO</a:t>
            </a:r>
            <a:r>
              <a:rPr lang="en-US" sz="3200" baseline="-25000" dirty="0">
                <a:latin typeface="Garamond" pitchFamily="18" charset="0"/>
              </a:rPr>
              <a:t>3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2(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dirty="0">
                <a:latin typeface="Garamond" pitchFamily="18" charset="0"/>
              </a:rPr>
              <a:t> +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CuBr</a:t>
            </a:r>
            <a:r>
              <a:rPr lang="en-US" sz="3200" baseline="-25000" dirty="0">
                <a:latin typeface="Garamond" pitchFamily="18" charset="0"/>
              </a:rPr>
              <a:t>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baseline="300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PbBr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2(s)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CuClO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3(</a:t>
            </a:r>
            <a:r>
              <a:rPr lang="en-US" sz="32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9099843" y="4114799"/>
            <a:ext cx="34653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9084613" y="470727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9084613" y="529120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9084613" y="589224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55861" y="3657600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980261" y="3657600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313825" y="3657600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9046126" y="3657600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4687893" y="2362201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</p:spTree>
    <p:extLst>
      <p:ext uri="{BB962C8B-B14F-4D97-AF65-F5344CB8AC3E}">
        <p14:creationId xmlns:p14="http://schemas.microsoft.com/office/powerpoint/2010/main" val="1413963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1" grpId="1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2" grpId="0"/>
      <p:bldP spid="37" grpId="0"/>
      <p:bldP spid="38" grpId="0"/>
      <p:bldP spid="39" grpId="0"/>
      <p:bldP spid="4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56" name="Text Box 4"/>
          <p:cNvSpPr txBox="1">
            <a:spLocks noChangeArrowheads="1"/>
          </p:cNvSpPr>
          <p:nvPr/>
        </p:nvSpPr>
        <p:spPr bwMode="auto">
          <a:xfrm>
            <a:off x="2819400" y="2280282"/>
            <a:ext cx="885148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Hg</a:t>
            </a:r>
            <a:r>
              <a:rPr lang="en-US" sz="2400" baseline="-25000" dirty="0">
                <a:solidFill>
                  <a:srgbClr val="FFC000"/>
                </a:solidFill>
                <a:latin typeface="Garamond" pitchFamily="18" charset="0"/>
              </a:rPr>
              <a:t>2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2+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1226757" name="Text Box 5"/>
          <p:cNvSpPr txBox="1">
            <a:spLocks noChangeArrowheads="1"/>
          </p:cNvSpPr>
          <p:nvPr/>
        </p:nvSpPr>
        <p:spPr bwMode="auto">
          <a:xfrm>
            <a:off x="3678870" y="2280282"/>
            <a:ext cx="861103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NO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58" name="Text Box 6"/>
          <p:cNvSpPr txBox="1">
            <a:spLocks noChangeArrowheads="1"/>
          </p:cNvSpPr>
          <p:nvPr/>
        </p:nvSpPr>
        <p:spPr bwMode="auto">
          <a:xfrm>
            <a:off x="4476439" y="2280281"/>
            <a:ext cx="77030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Au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9" name="Text Box 7"/>
          <p:cNvSpPr txBox="1">
            <a:spLocks noChangeArrowheads="1"/>
          </p:cNvSpPr>
          <p:nvPr/>
        </p:nvSpPr>
        <p:spPr bwMode="auto">
          <a:xfrm>
            <a:off x="5181600" y="2280282"/>
            <a:ext cx="396232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I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1226760" name="Text Box 8"/>
          <p:cNvSpPr txBox="1">
            <a:spLocks noChangeArrowheads="1"/>
          </p:cNvSpPr>
          <p:nvPr/>
        </p:nvSpPr>
        <p:spPr bwMode="auto">
          <a:xfrm>
            <a:off x="5533800" y="2812095"/>
            <a:ext cx="486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1226769" name="Text Box 17"/>
          <p:cNvSpPr txBox="1">
            <a:spLocks noChangeArrowheads="1"/>
          </p:cNvSpPr>
          <p:nvPr/>
        </p:nvSpPr>
        <p:spPr bwMode="auto">
          <a:xfrm>
            <a:off x="1676401" y="2812095"/>
            <a:ext cx="99953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Step 1:</a:t>
            </a:r>
          </a:p>
        </p:txBody>
      </p:sp>
      <p:sp>
        <p:nvSpPr>
          <p:cNvPr id="1226770" name="Text Box 18"/>
          <p:cNvSpPr txBox="1">
            <a:spLocks noChangeArrowheads="1"/>
          </p:cNvSpPr>
          <p:nvPr/>
        </p:nvSpPr>
        <p:spPr bwMode="auto">
          <a:xfrm>
            <a:off x="1676400" y="4461743"/>
            <a:ext cx="99953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Step 2:</a:t>
            </a:r>
          </a:p>
        </p:txBody>
      </p:sp>
      <p:sp>
        <p:nvSpPr>
          <p:cNvPr id="1226771" name="Text Box 19"/>
          <p:cNvSpPr txBox="1">
            <a:spLocks noChangeArrowheads="1"/>
          </p:cNvSpPr>
          <p:nvPr/>
        </p:nvSpPr>
        <p:spPr bwMode="auto">
          <a:xfrm>
            <a:off x="8450530" y="3917627"/>
            <a:ext cx="861103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NO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74" name="Text Box 22"/>
          <p:cNvSpPr txBox="1">
            <a:spLocks noChangeArrowheads="1"/>
          </p:cNvSpPr>
          <p:nvPr/>
        </p:nvSpPr>
        <p:spPr bwMode="auto">
          <a:xfrm>
            <a:off x="6028267" y="3917627"/>
            <a:ext cx="885148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Hg</a:t>
            </a:r>
            <a:r>
              <a:rPr lang="en-US" sz="2400" baseline="-25000" dirty="0">
                <a:solidFill>
                  <a:srgbClr val="FFC000"/>
                </a:solidFill>
                <a:latin typeface="Garamond" pitchFamily="18" charset="0"/>
              </a:rPr>
              <a:t>2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2+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1226775" name="Text Box 23"/>
          <p:cNvSpPr txBox="1">
            <a:spLocks noChangeArrowheads="1"/>
          </p:cNvSpPr>
          <p:nvPr/>
        </p:nvSpPr>
        <p:spPr bwMode="auto">
          <a:xfrm>
            <a:off x="7701761" y="3917627"/>
            <a:ext cx="77030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Au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76" name="Text Box 24"/>
          <p:cNvSpPr txBox="1">
            <a:spLocks noChangeArrowheads="1"/>
          </p:cNvSpPr>
          <p:nvPr/>
        </p:nvSpPr>
        <p:spPr bwMode="auto">
          <a:xfrm>
            <a:off x="6858000" y="3917627"/>
            <a:ext cx="396232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I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1226777" name="Text Box 25"/>
          <p:cNvSpPr txBox="1">
            <a:spLocks noChangeArrowheads="1"/>
          </p:cNvSpPr>
          <p:nvPr/>
        </p:nvSpPr>
        <p:spPr bwMode="auto">
          <a:xfrm>
            <a:off x="7320760" y="3917627"/>
            <a:ext cx="38982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+</a:t>
            </a:r>
          </a:p>
        </p:txBody>
      </p:sp>
      <p:sp>
        <p:nvSpPr>
          <p:cNvPr id="1226780" name="Text Box 28"/>
          <p:cNvSpPr txBox="1">
            <a:spLocks noChangeArrowheads="1"/>
          </p:cNvSpPr>
          <p:nvPr/>
        </p:nvSpPr>
        <p:spPr bwMode="auto">
          <a:xfrm>
            <a:off x="1676401" y="6108337"/>
            <a:ext cx="99953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Step 3:</a:t>
            </a:r>
          </a:p>
        </p:txBody>
      </p:sp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Reactions – Double Replacement</a:t>
            </a:r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2949668" y="2812094"/>
            <a:ext cx="241979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Hg</a:t>
            </a:r>
            <a:r>
              <a:rPr lang="en-US" sz="2400" baseline="-25000" dirty="0">
                <a:solidFill>
                  <a:srgbClr val="FFC000"/>
                </a:solidFill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NO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 +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Au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I</a:t>
            </a:r>
            <a:r>
              <a:rPr lang="en-US" sz="2400" baseline="-25000" dirty="0">
                <a:latin typeface="Garamond" pitchFamily="18" charset="0"/>
              </a:rPr>
              <a:t>3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40" name="Text Box 26"/>
          <p:cNvSpPr txBox="1">
            <a:spLocks noChangeArrowheads="1"/>
          </p:cNvSpPr>
          <p:nvPr/>
        </p:nvSpPr>
        <p:spPr bwMode="auto">
          <a:xfrm>
            <a:off x="7315200" y="6108337"/>
            <a:ext cx="1823482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</a:rPr>
              <a:t>+  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Au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NO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3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53" name="Text Box 26"/>
          <p:cNvSpPr txBox="1">
            <a:spLocks noChangeArrowheads="1"/>
          </p:cNvSpPr>
          <p:nvPr/>
        </p:nvSpPr>
        <p:spPr bwMode="auto">
          <a:xfrm>
            <a:off x="6270841" y="6108337"/>
            <a:ext cx="857897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Hg</a:t>
            </a:r>
            <a:r>
              <a:rPr lang="en-US" sz="2400" baseline="-25000" dirty="0">
                <a:solidFill>
                  <a:srgbClr val="FFC000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I</a:t>
            </a:r>
            <a:r>
              <a:rPr lang="en-US" sz="2400" baseline="-25000" dirty="0">
                <a:latin typeface="Garamond" pitchFamily="18" charset="0"/>
              </a:rPr>
              <a:t>2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48" name="Text Box 3"/>
          <p:cNvSpPr txBox="1">
            <a:spLocks noChangeArrowheads="1"/>
          </p:cNvSpPr>
          <p:nvPr/>
        </p:nvSpPr>
        <p:spPr bwMode="auto">
          <a:xfrm>
            <a:off x="1981200" y="914400"/>
            <a:ext cx="8305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0" tIns="45705" rIns="91410" bIns="45705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Write the balanced chemical reaction for the reaction of mercury (I) nitrate with gold (III) iodide</a:t>
            </a:r>
          </a:p>
        </p:txBody>
      </p:sp>
      <p:sp>
        <p:nvSpPr>
          <p:cNvPr id="55" name="Text Box 4"/>
          <p:cNvSpPr txBox="1">
            <a:spLocks noChangeArrowheads="1"/>
          </p:cNvSpPr>
          <p:nvPr/>
        </p:nvSpPr>
        <p:spPr bwMode="auto">
          <a:xfrm>
            <a:off x="2862735" y="3917627"/>
            <a:ext cx="885148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Hg</a:t>
            </a:r>
            <a:r>
              <a:rPr lang="en-US" sz="2400" baseline="-25000" dirty="0">
                <a:solidFill>
                  <a:srgbClr val="FFC000"/>
                </a:solidFill>
                <a:latin typeface="Garamond" pitchFamily="18" charset="0"/>
              </a:rPr>
              <a:t>2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2+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56" name="Text Box 5"/>
          <p:cNvSpPr txBox="1">
            <a:spLocks noChangeArrowheads="1"/>
          </p:cNvSpPr>
          <p:nvPr/>
        </p:nvSpPr>
        <p:spPr bwMode="auto">
          <a:xfrm>
            <a:off x="3678870" y="3917627"/>
            <a:ext cx="861103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NO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57" name="Text Box 6"/>
          <p:cNvSpPr txBox="1">
            <a:spLocks noChangeArrowheads="1"/>
          </p:cNvSpPr>
          <p:nvPr/>
        </p:nvSpPr>
        <p:spPr bwMode="auto">
          <a:xfrm>
            <a:off x="4438608" y="3917627"/>
            <a:ext cx="77030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Au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5181600" y="3923653"/>
            <a:ext cx="396232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I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5533800" y="4461743"/>
            <a:ext cx="486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60" name="Text Box 3"/>
          <p:cNvSpPr txBox="1">
            <a:spLocks noChangeArrowheads="1"/>
          </p:cNvSpPr>
          <p:nvPr/>
        </p:nvSpPr>
        <p:spPr bwMode="auto">
          <a:xfrm>
            <a:off x="2949668" y="4461743"/>
            <a:ext cx="241979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Hg</a:t>
            </a:r>
            <a:r>
              <a:rPr lang="en-US" sz="2400" baseline="-25000" dirty="0">
                <a:solidFill>
                  <a:srgbClr val="FFC000"/>
                </a:solidFill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NO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 +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Au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I</a:t>
            </a:r>
            <a:r>
              <a:rPr lang="en-US" sz="2400" baseline="-25000" dirty="0">
                <a:latin typeface="Garamond" pitchFamily="18" charset="0"/>
              </a:rPr>
              <a:t>3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61" name="Text Box 19"/>
          <p:cNvSpPr txBox="1">
            <a:spLocks noChangeArrowheads="1"/>
          </p:cNvSpPr>
          <p:nvPr/>
        </p:nvSpPr>
        <p:spPr bwMode="auto">
          <a:xfrm>
            <a:off x="8450530" y="5551717"/>
            <a:ext cx="861103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NO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62" name="Text Box 22"/>
          <p:cNvSpPr txBox="1">
            <a:spLocks noChangeArrowheads="1"/>
          </p:cNvSpPr>
          <p:nvPr/>
        </p:nvSpPr>
        <p:spPr bwMode="auto">
          <a:xfrm>
            <a:off x="6019800" y="5551717"/>
            <a:ext cx="885148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Hg</a:t>
            </a:r>
            <a:r>
              <a:rPr lang="en-US" sz="2400" baseline="-25000" dirty="0">
                <a:solidFill>
                  <a:srgbClr val="FFC000"/>
                </a:solidFill>
                <a:latin typeface="Garamond" pitchFamily="18" charset="0"/>
              </a:rPr>
              <a:t>2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2+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63" name="Text Box 23"/>
          <p:cNvSpPr txBox="1">
            <a:spLocks noChangeArrowheads="1"/>
          </p:cNvSpPr>
          <p:nvPr/>
        </p:nvSpPr>
        <p:spPr bwMode="auto">
          <a:xfrm>
            <a:off x="7701761" y="5551717"/>
            <a:ext cx="77030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Au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64" name="Text Box 24"/>
          <p:cNvSpPr txBox="1">
            <a:spLocks noChangeArrowheads="1"/>
          </p:cNvSpPr>
          <p:nvPr/>
        </p:nvSpPr>
        <p:spPr bwMode="auto">
          <a:xfrm>
            <a:off x="6858000" y="5551717"/>
            <a:ext cx="396232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I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65" name="Text Box 25"/>
          <p:cNvSpPr txBox="1">
            <a:spLocks noChangeArrowheads="1"/>
          </p:cNvSpPr>
          <p:nvPr/>
        </p:nvSpPr>
        <p:spPr bwMode="auto">
          <a:xfrm>
            <a:off x="7311940" y="5551717"/>
            <a:ext cx="38982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+</a:t>
            </a:r>
          </a:p>
        </p:txBody>
      </p:sp>
      <p:sp>
        <p:nvSpPr>
          <p:cNvPr id="66" name="Text Box 4"/>
          <p:cNvSpPr txBox="1">
            <a:spLocks noChangeArrowheads="1"/>
          </p:cNvSpPr>
          <p:nvPr/>
        </p:nvSpPr>
        <p:spPr bwMode="auto">
          <a:xfrm>
            <a:off x="2862735" y="5551717"/>
            <a:ext cx="885148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Hg</a:t>
            </a:r>
            <a:r>
              <a:rPr lang="en-US" sz="2400" baseline="-25000" dirty="0">
                <a:solidFill>
                  <a:srgbClr val="FFC000"/>
                </a:solidFill>
                <a:latin typeface="Garamond" pitchFamily="18" charset="0"/>
              </a:rPr>
              <a:t>2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2+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67" name="Text Box 5"/>
          <p:cNvSpPr txBox="1">
            <a:spLocks noChangeArrowheads="1"/>
          </p:cNvSpPr>
          <p:nvPr/>
        </p:nvSpPr>
        <p:spPr bwMode="auto">
          <a:xfrm>
            <a:off x="3678870" y="5551717"/>
            <a:ext cx="861103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NO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68" name="Text Box 6"/>
          <p:cNvSpPr txBox="1">
            <a:spLocks noChangeArrowheads="1"/>
          </p:cNvSpPr>
          <p:nvPr/>
        </p:nvSpPr>
        <p:spPr bwMode="auto">
          <a:xfrm>
            <a:off x="4476440" y="5551717"/>
            <a:ext cx="77030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Au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69" name="Text Box 7"/>
          <p:cNvSpPr txBox="1">
            <a:spLocks noChangeArrowheads="1"/>
          </p:cNvSpPr>
          <p:nvPr/>
        </p:nvSpPr>
        <p:spPr bwMode="auto">
          <a:xfrm>
            <a:off x="5181600" y="5557743"/>
            <a:ext cx="396232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I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70" name="Text Box 8"/>
          <p:cNvSpPr txBox="1">
            <a:spLocks noChangeArrowheads="1"/>
          </p:cNvSpPr>
          <p:nvPr/>
        </p:nvSpPr>
        <p:spPr bwMode="auto">
          <a:xfrm>
            <a:off x="5533800" y="6108337"/>
            <a:ext cx="486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71" name="Text Box 3"/>
          <p:cNvSpPr txBox="1">
            <a:spLocks noChangeArrowheads="1"/>
          </p:cNvSpPr>
          <p:nvPr/>
        </p:nvSpPr>
        <p:spPr bwMode="auto">
          <a:xfrm>
            <a:off x="2949668" y="6108337"/>
            <a:ext cx="241979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Hg</a:t>
            </a:r>
            <a:r>
              <a:rPr lang="en-US" sz="2400" baseline="-25000" dirty="0">
                <a:solidFill>
                  <a:srgbClr val="FFC000"/>
                </a:solidFill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NO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 +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Au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I</a:t>
            </a:r>
            <a:r>
              <a:rPr lang="en-US" sz="2400" baseline="-25000" dirty="0">
                <a:latin typeface="Garamond" pitchFamily="18" charset="0"/>
              </a:rPr>
              <a:t>3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949668" y="6062381"/>
            <a:ext cx="6189015" cy="5535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034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4" dur="indefinite"/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5" dur="indefinite"/>
                                        <p:tgtEl>
                                          <p:spTgt spid="1226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7" dur="indefinite"/>
                                        <p:tgtEl>
                                          <p:spTgt spid="122676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8" dur="indefinite"/>
                                        <p:tgtEl>
                                          <p:spTgt spid="1226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1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3" dur="indefinite"/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4" dur="indefinite"/>
                                        <p:tgtEl>
                                          <p:spTgt spid="122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6" dur="indefinite"/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7" dur="indefinite"/>
                                        <p:tgtEl>
                                          <p:spTgt spid="122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9" dur="indefinite"/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0" dur="indefinite"/>
                                        <p:tgtEl>
                                          <p:spTgt spid="1226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2" dur="indefinite"/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3" dur="indefinite"/>
                                        <p:tgtEl>
                                          <p:spTgt spid="1226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9" dur="indefinite"/>
                                        <p:tgtEl>
                                          <p:spTgt spid="122677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0" dur="indefinite"/>
                                        <p:tgtEl>
                                          <p:spTgt spid="1226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2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3" dur="indefinite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5" dur="indefinite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6" dur="indefinite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8" dur="indefinite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9" dur="indefinite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1" dur="indefinite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2" dur="indefinite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4" dur="indefinite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5" dur="indefinite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7" dur="indefinite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8" dur="indefinite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0" dur="indefinite"/>
                                        <p:tgtEl>
                                          <p:spTgt spid="122677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1" dur="indefinite"/>
                                        <p:tgtEl>
                                          <p:spTgt spid="1226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3" dur="indefinite"/>
                                        <p:tgtEl>
                                          <p:spTgt spid="122677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4" dur="indefinite"/>
                                        <p:tgtEl>
                                          <p:spTgt spid="1226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6" dur="indefinite"/>
                                        <p:tgtEl>
                                          <p:spTgt spid="122677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7" dur="indefinite"/>
                                        <p:tgtEl>
                                          <p:spTgt spid="1226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9" dur="indefinite"/>
                                        <p:tgtEl>
                                          <p:spTgt spid="122677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0" dur="indefinite"/>
                                        <p:tgtEl>
                                          <p:spTgt spid="1226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2" dur="indefinite"/>
                                        <p:tgtEl>
                                          <p:spTgt spid="122677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3" dur="indefinite"/>
                                        <p:tgtEl>
                                          <p:spTgt spid="1226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6756" grpId="0"/>
      <p:bldP spid="1226756" grpId="1"/>
      <p:bldP spid="1226757" grpId="0"/>
      <p:bldP spid="1226757" grpId="1"/>
      <p:bldP spid="1226758" grpId="0"/>
      <p:bldP spid="1226758" grpId="1"/>
      <p:bldP spid="1226759" grpId="0"/>
      <p:bldP spid="1226759" grpId="1"/>
      <p:bldP spid="1226760" grpId="0"/>
      <p:bldP spid="1226760" grpId="1"/>
      <p:bldP spid="1226769" grpId="0"/>
      <p:bldP spid="1226769" grpId="1"/>
      <p:bldP spid="1226770" grpId="0"/>
      <p:bldP spid="1226770" grpId="1"/>
      <p:bldP spid="1226771" grpId="0"/>
      <p:bldP spid="1226771" grpId="1"/>
      <p:bldP spid="1226774" grpId="0"/>
      <p:bldP spid="1226774" grpId="1"/>
      <p:bldP spid="1226775" grpId="0"/>
      <p:bldP spid="1226775" grpId="1"/>
      <p:bldP spid="1226776" grpId="0"/>
      <p:bldP spid="1226776" grpId="1"/>
      <p:bldP spid="1226777" grpId="0"/>
      <p:bldP spid="1226777" grpId="1"/>
      <p:bldP spid="1226780" grpId="0"/>
      <p:bldP spid="35" grpId="0"/>
      <p:bldP spid="35" grpId="1"/>
      <p:bldP spid="40" grpId="0"/>
      <p:bldP spid="53" grpId="0"/>
      <p:bldP spid="55" grpId="0"/>
      <p:bldP spid="55" grpId="1"/>
      <p:bldP spid="56" grpId="0"/>
      <p:bldP spid="56" grpId="1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Box 29"/>
          <p:cNvSpPr txBox="1">
            <a:spLocks noChangeArrowheads="1"/>
          </p:cNvSpPr>
          <p:nvPr/>
        </p:nvSpPr>
        <p:spPr bwMode="auto">
          <a:xfrm>
            <a:off x="1524001" y="1295400"/>
            <a:ext cx="9143999" cy="553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Garamond" pitchFamily="18" charset="0"/>
              </a:rPr>
              <a:t>3</a:t>
            </a:r>
            <a:r>
              <a:rPr lang="en-US" sz="3000" b="1" dirty="0">
                <a:latin typeface="Garamond" pitchFamily="18" charset="0"/>
              </a:rPr>
              <a:t> </a:t>
            </a:r>
            <a:r>
              <a:rPr lang="en-US" sz="3000" dirty="0">
                <a:latin typeface="Garamond" pitchFamily="18" charset="0"/>
              </a:rPr>
              <a:t>Hg</a:t>
            </a:r>
            <a:r>
              <a:rPr lang="en-US" sz="3000" baseline="-25000" dirty="0">
                <a:latin typeface="Garamond" pitchFamily="18" charset="0"/>
              </a:rPr>
              <a:t>2</a:t>
            </a:r>
            <a:r>
              <a:rPr lang="en-US" sz="3000" dirty="0">
                <a:latin typeface="Garamond" pitchFamily="18" charset="0"/>
              </a:rPr>
              <a:t>(NO</a:t>
            </a:r>
            <a:r>
              <a:rPr lang="en-US" sz="3000" baseline="-25000" dirty="0">
                <a:latin typeface="Garamond" pitchFamily="18" charset="0"/>
              </a:rPr>
              <a:t>3</a:t>
            </a:r>
            <a:r>
              <a:rPr lang="en-US" sz="3000" dirty="0">
                <a:latin typeface="Garamond" pitchFamily="18" charset="0"/>
              </a:rPr>
              <a:t>)</a:t>
            </a:r>
            <a:r>
              <a:rPr lang="en-US" sz="3000" baseline="-25000" dirty="0">
                <a:latin typeface="Garamond" pitchFamily="18" charset="0"/>
              </a:rPr>
              <a:t>2(</a:t>
            </a:r>
            <a:r>
              <a:rPr lang="en-US" sz="3000" baseline="-25000" dirty="0" err="1">
                <a:latin typeface="Garamond" pitchFamily="18" charset="0"/>
              </a:rPr>
              <a:t>aq</a:t>
            </a:r>
            <a:r>
              <a:rPr lang="en-US" sz="3000" baseline="-25000" dirty="0">
                <a:latin typeface="Garamond" pitchFamily="18" charset="0"/>
              </a:rPr>
              <a:t>)</a:t>
            </a:r>
            <a:r>
              <a:rPr lang="en-US" sz="3000" dirty="0">
                <a:latin typeface="Garamond" pitchFamily="18" charset="0"/>
              </a:rPr>
              <a:t> +</a:t>
            </a:r>
            <a:r>
              <a:rPr lang="en-US" sz="3000" b="1" dirty="0">
                <a:latin typeface="Garamond" pitchFamily="18" charset="0"/>
              </a:rPr>
              <a:t> </a:t>
            </a:r>
            <a:r>
              <a:rPr lang="en-US" sz="30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3000" b="1" dirty="0">
                <a:latin typeface="Garamond" pitchFamily="18" charset="0"/>
              </a:rPr>
              <a:t> </a:t>
            </a:r>
            <a:r>
              <a:rPr lang="en-US" sz="3000" dirty="0">
                <a:latin typeface="Garamond" pitchFamily="18" charset="0"/>
              </a:rPr>
              <a:t>AuI</a:t>
            </a:r>
            <a:r>
              <a:rPr lang="en-US" sz="3000" baseline="-25000" dirty="0">
                <a:latin typeface="Garamond" pitchFamily="18" charset="0"/>
              </a:rPr>
              <a:t>3(</a:t>
            </a:r>
            <a:r>
              <a:rPr lang="en-US" sz="3000" baseline="-25000" dirty="0" err="1">
                <a:latin typeface="Garamond" pitchFamily="18" charset="0"/>
              </a:rPr>
              <a:t>aq</a:t>
            </a:r>
            <a:r>
              <a:rPr lang="en-US" sz="3000" baseline="-25000" dirty="0">
                <a:latin typeface="Garamond" pitchFamily="18" charset="0"/>
              </a:rPr>
              <a:t>)</a:t>
            </a:r>
            <a:r>
              <a:rPr lang="en-US" sz="3000" baseline="30000" dirty="0">
                <a:latin typeface="Garamond" pitchFamily="18" charset="0"/>
              </a:rPr>
              <a:t> 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0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0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0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Hg</a:t>
            </a:r>
            <a:r>
              <a:rPr lang="en-US" sz="30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I</a:t>
            </a:r>
            <a:r>
              <a:rPr lang="en-US" sz="3000" baseline="-25000" dirty="0">
                <a:latin typeface="Garamond" pitchFamily="18" charset="0"/>
                <a:sym typeface="Wingdings" pitchFamily="2" charset="2"/>
              </a:rPr>
              <a:t>2(s)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0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0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30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Au(NO</a:t>
            </a:r>
            <a:r>
              <a:rPr lang="en-US" sz="30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3000" baseline="-25000" dirty="0">
                <a:latin typeface="Garamond" pitchFamily="18" charset="0"/>
                <a:sym typeface="Wingdings" pitchFamily="2" charset="2"/>
              </a:rPr>
              <a:t>3(</a:t>
            </a:r>
            <a:r>
              <a:rPr lang="en-US" sz="30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30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Reactions – Double Replacement</a:t>
            </a:r>
          </a:p>
        </p:txBody>
      </p:sp>
      <p:sp>
        <p:nvSpPr>
          <p:cNvPr id="60" name="Text Box 28"/>
          <p:cNvSpPr txBox="1">
            <a:spLocks noChangeArrowheads="1"/>
          </p:cNvSpPr>
          <p:nvPr/>
        </p:nvSpPr>
        <p:spPr bwMode="auto">
          <a:xfrm>
            <a:off x="1676401" y="609601"/>
            <a:ext cx="12732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Step 4: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349263" y="4203842"/>
            <a:ext cx="80980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Hg</a:t>
            </a:r>
            <a:r>
              <a:rPr lang="en-US" sz="3200" baseline="-25000" dirty="0">
                <a:latin typeface="Garamond" pitchFamily="18" charset="0"/>
              </a:rPr>
              <a:t>2</a:t>
            </a: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2209801" y="4795679"/>
            <a:ext cx="94926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NO</a:t>
            </a:r>
            <a:r>
              <a:rPr lang="en-US" sz="3200" baseline="-25000" dirty="0">
                <a:latin typeface="Garamond" pitchFamily="18" charset="0"/>
              </a:rPr>
              <a:t>3</a:t>
            </a: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504561" y="5387516"/>
            <a:ext cx="654508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Au</a:t>
            </a:r>
          </a:p>
        </p:txBody>
      </p:sp>
      <p:sp>
        <p:nvSpPr>
          <p:cNvPr id="8" name="Text Box 28"/>
          <p:cNvSpPr txBox="1">
            <a:spLocks noChangeArrowheads="1"/>
          </p:cNvSpPr>
          <p:nvPr/>
        </p:nvSpPr>
        <p:spPr bwMode="auto">
          <a:xfrm>
            <a:off x="2828561" y="5979352"/>
            <a:ext cx="33050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I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3428999" y="420384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3428999" y="479567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3428999" y="538751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3428999" y="597935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3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7716939" y="420384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7716939" y="479567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3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7716939" y="538751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7716939" y="597935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1524001" y="1295400"/>
            <a:ext cx="9143999" cy="553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000" b="1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3000" b="1" dirty="0">
                <a:latin typeface="Garamond" pitchFamily="18" charset="0"/>
              </a:rPr>
              <a:t> </a:t>
            </a:r>
            <a:r>
              <a:rPr lang="en-US" sz="3000" dirty="0">
                <a:latin typeface="Garamond" pitchFamily="18" charset="0"/>
              </a:rPr>
              <a:t>Hg</a:t>
            </a:r>
            <a:r>
              <a:rPr lang="en-US" sz="3000" baseline="-25000" dirty="0">
                <a:latin typeface="Garamond" pitchFamily="18" charset="0"/>
              </a:rPr>
              <a:t>2</a:t>
            </a:r>
            <a:r>
              <a:rPr lang="en-US" sz="3000" dirty="0">
                <a:latin typeface="Garamond" pitchFamily="18" charset="0"/>
              </a:rPr>
              <a:t>(NO</a:t>
            </a:r>
            <a:r>
              <a:rPr lang="en-US" sz="3000" baseline="-25000" dirty="0">
                <a:latin typeface="Garamond" pitchFamily="18" charset="0"/>
              </a:rPr>
              <a:t>3</a:t>
            </a:r>
            <a:r>
              <a:rPr lang="en-US" sz="3000" dirty="0">
                <a:latin typeface="Garamond" pitchFamily="18" charset="0"/>
              </a:rPr>
              <a:t>)</a:t>
            </a:r>
            <a:r>
              <a:rPr lang="en-US" sz="3000" baseline="-25000" dirty="0">
                <a:latin typeface="Garamond" pitchFamily="18" charset="0"/>
              </a:rPr>
              <a:t>2(</a:t>
            </a:r>
            <a:r>
              <a:rPr lang="en-US" sz="3000" baseline="-25000" dirty="0" err="1">
                <a:latin typeface="Garamond" pitchFamily="18" charset="0"/>
              </a:rPr>
              <a:t>aq</a:t>
            </a:r>
            <a:r>
              <a:rPr lang="en-US" sz="3000" baseline="-25000" dirty="0">
                <a:latin typeface="Garamond" pitchFamily="18" charset="0"/>
              </a:rPr>
              <a:t>)</a:t>
            </a:r>
            <a:r>
              <a:rPr lang="en-US" sz="3000" dirty="0">
                <a:latin typeface="Garamond" pitchFamily="18" charset="0"/>
              </a:rPr>
              <a:t> +</a:t>
            </a:r>
            <a:r>
              <a:rPr lang="en-US" sz="3000" b="1" dirty="0">
                <a:latin typeface="Garamond" pitchFamily="18" charset="0"/>
              </a:rPr>
              <a:t> </a:t>
            </a:r>
            <a:r>
              <a:rPr lang="en-US" sz="30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3000" b="1" dirty="0">
                <a:latin typeface="Garamond" pitchFamily="18" charset="0"/>
              </a:rPr>
              <a:t> </a:t>
            </a:r>
            <a:r>
              <a:rPr lang="en-US" sz="3000" dirty="0">
                <a:latin typeface="Garamond" pitchFamily="18" charset="0"/>
              </a:rPr>
              <a:t>AuI</a:t>
            </a:r>
            <a:r>
              <a:rPr lang="en-US" sz="3000" baseline="-25000" dirty="0">
                <a:latin typeface="Garamond" pitchFamily="18" charset="0"/>
              </a:rPr>
              <a:t>3(</a:t>
            </a:r>
            <a:r>
              <a:rPr lang="en-US" sz="3000" baseline="-25000" dirty="0" err="1">
                <a:latin typeface="Garamond" pitchFamily="18" charset="0"/>
              </a:rPr>
              <a:t>aq</a:t>
            </a:r>
            <a:r>
              <a:rPr lang="en-US" sz="3000" baseline="-25000" dirty="0">
                <a:latin typeface="Garamond" pitchFamily="18" charset="0"/>
              </a:rPr>
              <a:t>)</a:t>
            </a:r>
            <a:r>
              <a:rPr lang="en-US" sz="3000" baseline="30000" dirty="0">
                <a:latin typeface="Garamond" pitchFamily="18" charset="0"/>
              </a:rPr>
              <a:t> 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0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0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0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Hg</a:t>
            </a:r>
            <a:r>
              <a:rPr lang="en-US" sz="30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I</a:t>
            </a:r>
            <a:r>
              <a:rPr lang="en-US" sz="3000" baseline="-25000" dirty="0">
                <a:latin typeface="Garamond" pitchFamily="18" charset="0"/>
                <a:sym typeface="Wingdings" pitchFamily="2" charset="2"/>
              </a:rPr>
              <a:t>2(s)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0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0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30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Au(NO</a:t>
            </a:r>
            <a:r>
              <a:rPr lang="en-US" sz="30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3000" baseline="-25000" dirty="0">
                <a:latin typeface="Garamond" pitchFamily="18" charset="0"/>
                <a:sym typeface="Wingdings" pitchFamily="2" charset="2"/>
              </a:rPr>
              <a:t>3(</a:t>
            </a:r>
            <a:r>
              <a:rPr lang="en-US" sz="30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30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4209553" y="420384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4209553" y="479567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4224783" y="5387516"/>
            <a:ext cx="34653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4209553" y="597935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1524001" y="1295400"/>
            <a:ext cx="9143999" cy="553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000" b="1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3000" b="1" dirty="0">
                <a:latin typeface="Garamond" pitchFamily="18" charset="0"/>
              </a:rPr>
              <a:t> </a:t>
            </a:r>
            <a:r>
              <a:rPr lang="en-US" sz="3000" dirty="0">
                <a:latin typeface="Garamond" pitchFamily="18" charset="0"/>
              </a:rPr>
              <a:t>Hg</a:t>
            </a:r>
            <a:r>
              <a:rPr lang="en-US" sz="3000" baseline="-25000" dirty="0">
                <a:latin typeface="Garamond" pitchFamily="18" charset="0"/>
              </a:rPr>
              <a:t>2</a:t>
            </a:r>
            <a:r>
              <a:rPr lang="en-US" sz="3000" dirty="0">
                <a:latin typeface="Garamond" pitchFamily="18" charset="0"/>
              </a:rPr>
              <a:t>(NO</a:t>
            </a:r>
            <a:r>
              <a:rPr lang="en-US" sz="3000" baseline="-25000" dirty="0">
                <a:latin typeface="Garamond" pitchFamily="18" charset="0"/>
              </a:rPr>
              <a:t>3</a:t>
            </a:r>
            <a:r>
              <a:rPr lang="en-US" sz="3000" dirty="0">
                <a:latin typeface="Garamond" pitchFamily="18" charset="0"/>
              </a:rPr>
              <a:t>)</a:t>
            </a:r>
            <a:r>
              <a:rPr lang="en-US" sz="3000" baseline="-25000" dirty="0">
                <a:latin typeface="Garamond" pitchFamily="18" charset="0"/>
              </a:rPr>
              <a:t>2(</a:t>
            </a:r>
            <a:r>
              <a:rPr lang="en-US" sz="3000" baseline="-25000" dirty="0" err="1">
                <a:latin typeface="Garamond" pitchFamily="18" charset="0"/>
              </a:rPr>
              <a:t>aq</a:t>
            </a:r>
            <a:r>
              <a:rPr lang="en-US" sz="3000" baseline="-25000" dirty="0">
                <a:latin typeface="Garamond" pitchFamily="18" charset="0"/>
              </a:rPr>
              <a:t>)</a:t>
            </a:r>
            <a:r>
              <a:rPr lang="en-US" sz="3000" dirty="0">
                <a:latin typeface="Garamond" pitchFamily="18" charset="0"/>
              </a:rPr>
              <a:t> +</a:t>
            </a:r>
            <a:r>
              <a:rPr lang="en-US" sz="3000" b="1" dirty="0">
                <a:latin typeface="Garamond" pitchFamily="18" charset="0"/>
              </a:rPr>
              <a:t>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2</a:t>
            </a:r>
            <a:r>
              <a:rPr lang="en-US" sz="3000" b="1" dirty="0">
                <a:latin typeface="Garamond" pitchFamily="18" charset="0"/>
              </a:rPr>
              <a:t> </a:t>
            </a:r>
            <a:r>
              <a:rPr lang="en-US" sz="3000" dirty="0">
                <a:latin typeface="Garamond" pitchFamily="18" charset="0"/>
              </a:rPr>
              <a:t>AuI</a:t>
            </a:r>
            <a:r>
              <a:rPr lang="en-US" sz="3000" baseline="-25000" dirty="0">
                <a:latin typeface="Garamond" pitchFamily="18" charset="0"/>
              </a:rPr>
              <a:t>3(</a:t>
            </a:r>
            <a:r>
              <a:rPr lang="en-US" sz="3000" baseline="-25000" dirty="0" err="1">
                <a:latin typeface="Garamond" pitchFamily="18" charset="0"/>
              </a:rPr>
              <a:t>aq</a:t>
            </a:r>
            <a:r>
              <a:rPr lang="en-US" sz="3000" baseline="-25000" dirty="0">
                <a:latin typeface="Garamond" pitchFamily="18" charset="0"/>
              </a:rPr>
              <a:t>)</a:t>
            </a:r>
            <a:r>
              <a:rPr lang="en-US" sz="3000" baseline="30000" dirty="0">
                <a:latin typeface="Garamond" pitchFamily="18" charset="0"/>
              </a:rPr>
              <a:t> 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0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0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0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Hg</a:t>
            </a:r>
            <a:r>
              <a:rPr lang="en-US" sz="30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I</a:t>
            </a:r>
            <a:r>
              <a:rPr lang="en-US" sz="3000" baseline="-25000" dirty="0">
                <a:latin typeface="Garamond" pitchFamily="18" charset="0"/>
                <a:sym typeface="Wingdings" pitchFamily="2" charset="2"/>
              </a:rPr>
              <a:t>2(s)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0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0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30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Au(NO</a:t>
            </a:r>
            <a:r>
              <a:rPr lang="en-US" sz="30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3000" baseline="-25000" dirty="0">
                <a:latin typeface="Garamond" pitchFamily="18" charset="0"/>
                <a:sym typeface="Wingdings" pitchFamily="2" charset="2"/>
              </a:rPr>
              <a:t>3(</a:t>
            </a:r>
            <a:r>
              <a:rPr lang="en-US" sz="30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30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8625131" y="4203842"/>
            <a:ext cx="34653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8609901" y="479567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8609901" y="538751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8609901" y="597935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1524001" y="1295400"/>
            <a:ext cx="9143999" cy="553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000" b="1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3000" b="1" dirty="0">
                <a:latin typeface="Garamond" pitchFamily="18" charset="0"/>
              </a:rPr>
              <a:t> </a:t>
            </a:r>
            <a:r>
              <a:rPr lang="en-US" sz="3000" dirty="0">
                <a:latin typeface="Garamond" pitchFamily="18" charset="0"/>
              </a:rPr>
              <a:t>Hg</a:t>
            </a:r>
            <a:r>
              <a:rPr lang="en-US" sz="3000" baseline="-25000" dirty="0">
                <a:latin typeface="Garamond" pitchFamily="18" charset="0"/>
              </a:rPr>
              <a:t>2</a:t>
            </a:r>
            <a:r>
              <a:rPr lang="en-US" sz="3000" dirty="0">
                <a:latin typeface="Garamond" pitchFamily="18" charset="0"/>
              </a:rPr>
              <a:t>(NO</a:t>
            </a:r>
            <a:r>
              <a:rPr lang="en-US" sz="3000" baseline="-25000" dirty="0">
                <a:latin typeface="Garamond" pitchFamily="18" charset="0"/>
              </a:rPr>
              <a:t>3</a:t>
            </a:r>
            <a:r>
              <a:rPr lang="en-US" sz="3000" dirty="0">
                <a:latin typeface="Garamond" pitchFamily="18" charset="0"/>
              </a:rPr>
              <a:t>)</a:t>
            </a:r>
            <a:r>
              <a:rPr lang="en-US" sz="3000" baseline="-25000" dirty="0">
                <a:latin typeface="Garamond" pitchFamily="18" charset="0"/>
              </a:rPr>
              <a:t>2(</a:t>
            </a:r>
            <a:r>
              <a:rPr lang="en-US" sz="3000" baseline="-25000" dirty="0" err="1">
                <a:latin typeface="Garamond" pitchFamily="18" charset="0"/>
              </a:rPr>
              <a:t>aq</a:t>
            </a:r>
            <a:r>
              <a:rPr lang="en-US" sz="3000" baseline="-25000" dirty="0">
                <a:latin typeface="Garamond" pitchFamily="18" charset="0"/>
              </a:rPr>
              <a:t>)</a:t>
            </a:r>
            <a:r>
              <a:rPr lang="en-US" sz="3000" dirty="0">
                <a:latin typeface="Garamond" pitchFamily="18" charset="0"/>
              </a:rPr>
              <a:t> +</a:t>
            </a:r>
            <a:r>
              <a:rPr lang="en-US" sz="3000" b="1" dirty="0">
                <a:latin typeface="Garamond" pitchFamily="18" charset="0"/>
              </a:rPr>
              <a:t>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2</a:t>
            </a:r>
            <a:r>
              <a:rPr lang="en-US" sz="3000" b="1" dirty="0">
                <a:latin typeface="Garamond" pitchFamily="18" charset="0"/>
              </a:rPr>
              <a:t> </a:t>
            </a:r>
            <a:r>
              <a:rPr lang="en-US" sz="3000" dirty="0">
                <a:latin typeface="Garamond" pitchFamily="18" charset="0"/>
              </a:rPr>
              <a:t>AuI</a:t>
            </a:r>
            <a:r>
              <a:rPr lang="en-US" sz="3000" baseline="-25000" dirty="0">
                <a:latin typeface="Garamond" pitchFamily="18" charset="0"/>
              </a:rPr>
              <a:t>3(</a:t>
            </a:r>
            <a:r>
              <a:rPr lang="en-US" sz="3000" baseline="-25000" dirty="0" err="1">
                <a:latin typeface="Garamond" pitchFamily="18" charset="0"/>
              </a:rPr>
              <a:t>aq</a:t>
            </a:r>
            <a:r>
              <a:rPr lang="en-US" sz="3000" baseline="-25000" dirty="0">
                <a:latin typeface="Garamond" pitchFamily="18" charset="0"/>
              </a:rPr>
              <a:t>)</a:t>
            </a:r>
            <a:r>
              <a:rPr lang="en-US" sz="3000" baseline="30000" dirty="0">
                <a:latin typeface="Garamond" pitchFamily="18" charset="0"/>
              </a:rPr>
              <a:t> 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0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000" b="1" dirty="0">
                <a:solidFill>
                  <a:srgbClr val="00FF00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0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Hg</a:t>
            </a:r>
            <a:r>
              <a:rPr lang="en-US" sz="30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I</a:t>
            </a:r>
            <a:r>
              <a:rPr lang="en-US" sz="3000" baseline="-25000" dirty="0">
                <a:latin typeface="Garamond" pitchFamily="18" charset="0"/>
                <a:sym typeface="Wingdings" pitchFamily="2" charset="2"/>
              </a:rPr>
              <a:t>2(s)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0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0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30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Au(NO</a:t>
            </a:r>
            <a:r>
              <a:rPr lang="en-US" sz="30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30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3000" baseline="-25000" dirty="0">
                <a:latin typeface="Garamond" pitchFamily="18" charset="0"/>
                <a:sym typeface="Wingdings" pitchFamily="2" charset="2"/>
              </a:rPr>
              <a:t>3(</a:t>
            </a:r>
            <a:r>
              <a:rPr lang="en-US" sz="30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30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9479265" y="420384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9479265" y="479567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34" name="Text Box 28"/>
          <p:cNvSpPr txBox="1">
            <a:spLocks noChangeArrowheads="1"/>
          </p:cNvSpPr>
          <p:nvPr/>
        </p:nvSpPr>
        <p:spPr bwMode="auto">
          <a:xfrm>
            <a:off x="9479265" y="538751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35" name="Text Box 28"/>
          <p:cNvSpPr txBox="1">
            <a:spLocks noChangeArrowheads="1"/>
          </p:cNvSpPr>
          <p:nvPr/>
        </p:nvSpPr>
        <p:spPr bwMode="auto">
          <a:xfrm>
            <a:off x="9479265" y="597935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55861" y="3698052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543801" y="3698052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196714" y="3698052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8597062" y="3698052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9453602" y="3698052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endParaRPr lang="en-US" dirty="0"/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6616463" y="4203842"/>
            <a:ext cx="80980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Hg</a:t>
            </a:r>
            <a:r>
              <a:rPr lang="en-US" sz="3200" baseline="-25000" dirty="0">
                <a:latin typeface="Garamond" pitchFamily="18" charset="0"/>
              </a:rPr>
              <a:t>2</a:t>
            </a: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6477001" y="4795679"/>
            <a:ext cx="94926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NO</a:t>
            </a:r>
            <a:r>
              <a:rPr lang="en-US" sz="3200" baseline="-25000" dirty="0">
                <a:latin typeface="Garamond" pitchFamily="18" charset="0"/>
              </a:rPr>
              <a:t>3</a:t>
            </a: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6771761" y="5387516"/>
            <a:ext cx="654508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Au</a:t>
            </a:r>
          </a:p>
        </p:txBody>
      </p:sp>
      <p:sp>
        <p:nvSpPr>
          <p:cNvPr id="44" name="Text Box 28"/>
          <p:cNvSpPr txBox="1">
            <a:spLocks noChangeArrowheads="1"/>
          </p:cNvSpPr>
          <p:nvPr/>
        </p:nvSpPr>
        <p:spPr bwMode="auto">
          <a:xfrm>
            <a:off x="7095761" y="5979352"/>
            <a:ext cx="33050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88820" y="2387026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  <p:sp>
        <p:nvSpPr>
          <p:cNvPr id="50" name="Text Box 28"/>
          <p:cNvSpPr txBox="1">
            <a:spLocks noChangeArrowheads="1"/>
          </p:cNvSpPr>
          <p:nvPr/>
        </p:nvSpPr>
        <p:spPr bwMode="auto">
          <a:xfrm>
            <a:off x="5096533" y="420384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51" name="Text Box 28"/>
          <p:cNvSpPr txBox="1">
            <a:spLocks noChangeArrowheads="1"/>
          </p:cNvSpPr>
          <p:nvPr/>
        </p:nvSpPr>
        <p:spPr bwMode="auto">
          <a:xfrm>
            <a:off x="5096533" y="479567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52" name="Text Box 28"/>
          <p:cNvSpPr txBox="1">
            <a:spLocks noChangeArrowheads="1"/>
          </p:cNvSpPr>
          <p:nvPr/>
        </p:nvSpPr>
        <p:spPr bwMode="auto">
          <a:xfrm>
            <a:off x="5096533" y="538751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53" name="Text Box 28"/>
          <p:cNvSpPr txBox="1">
            <a:spLocks noChangeArrowheads="1"/>
          </p:cNvSpPr>
          <p:nvPr/>
        </p:nvSpPr>
        <p:spPr bwMode="auto">
          <a:xfrm>
            <a:off x="5096533" y="597935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058046" y="3698052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074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5" grpId="0"/>
      <p:bldP spid="6" grpId="0"/>
      <p:bldP spid="7" grpId="0"/>
      <p:bldP spid="8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1" grpId="1"/>
      <p:bldP spid="22" grpId="0"/>
      <p:bldP spid="23" grpId="0"/>
      <p:bldP spid="24" grpId="0"/>
      <p:bldP spid="25" grpId="0"/>
      <p:bldP spid="26" grpId="0"/>
      <p:bldP spid="26" grpId="1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2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3" grpId="0"/>
      <p:bldP spid="50" grpId="0"/>
      <p:bldP spid="51" grpId="0"/>
      <p:bldP spid="52" grpId="0"/>
      <p:bldP spid="53" grpId="0"/>
      <p:bldP spid="5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55" name="Text Box 3"/>
          <p:cNvSpPr txBox="1">
            <a:spLocks noChangeArrowheads="1"/>
          </p:cNvSpPr>
          <p:nvPr/>
        </p:nvSpPr>
        <p:spPr bwMode="auto">
          <a:xfrm>
            <a:off x="3048001" y="4461742"/>
            <a:ext cx="269173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Al</a:t>
            </a:r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Cl</a:t>
            </a:r>
            <a:r>
              <a:rPr lang="en-US" sz="3200" baseline="-25000" dirty="0">
                <a:latin typeface="Garamond" pitchFamily="18" charset="0"/>
              </a:rPr>
              <a:t>3</a:t>
            </a:r>
            <a:r>
              <a:rPr lang="en-US" sz="3200" dirty="0">
                <a:latin typeface="Garamond" pitchFamily="18" charset="0"/>
              </a:rPr>
              <a:t> + </a:t>
            </a:r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Mg</a:t>
            </a:r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SO</a:t>
            </a:r>
            <a:r>
              <a:rPr lang="en-US" sz="3200" baseline="-25000" dirty="0">
                <a:solidFill>
                  <a:srgbClr val="00B0F0"/>
                </a:solidFill>
                <a:latin typeface="Garamond" pitchFamily="18" charset="0"/>
              </a:rPr>
              <a:t>4</a:t>
            </a:r>
            <a:endParaRPr lang="en-US" sz="32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1226756" name="Text Box 4"/>
          <p:cNvSpPr txBox="1">
            <a:spLocks noChangeArrowheads="1"/>
          </p:cNvSpPr>
          <p:nvPr/>
        </p:nvSpPr>
        <p:spPr bwMode="auto">
          <a:xfrm>
            <a:off x="2667001" y="2280282"/>
            <a:ext cx="867515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Al</a:t>
            </a:r>
            <a:r>
              <a:rPr lang="en-US" sz="3200" baseline="30000" dirty="0">
                <a:solidFill>
                  <a:srgbClr val="FFC000"/>
                </a:solidFill>
                <a:latin typeface="Garamond" pitchFamily="18" charset="0"/>
              </a:rPr>
              <a:t>3+</a:t>
            </a:r>
            <a:endParaRPr lang="en-US" sz="32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1226757" name="Text Box 5"/>
          <p:cNvSpPr txBox="1">
            <a:spLocks noChangeArrowheads="1"/>
          </p:cNvSpPr>
          <p:nvPr/>
        </p:nvSpPr>
        <p:spPr bwMode="auto">
          <a:xfrm>
            <a:off x="3429000" y="2280282"/>
            <a:ext cx="676758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Cl</a:t>
            </a:r>
            <a:r>
              <a:rPr lang="en-US" sz="32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32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58" name="Text Box 6"/>
          <p:cNvSpPr txBox="1">
            <a:spLocks noChangeArrowheads="1"/>
          </p:cNvSpPr>
          <p:nvPr/>
        </p:nvSpPr>
        <p:spPr bwMode="auto">
          <a:xfrm>
            <a:off x="4114801" y="2280282"/>
            <a:ext cx="1021403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Mg</a:t>
            </a:r>
            <a:r>
              <a:rPr lang="en-US" sz="3200" baseline="30000" dirty="0">
                <a:solidFill>
                  <a:srgbClr val="FF0000"/>
                </a:solidFill>
                <a:latin typeface="Garamond" pitchFamily="18" charset="0"/>
              </a:rPr>
              <a:t>2+</a:t>
            </a:r>
            <a:endParaRPr lang="en-US" sz="32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9" name="Text Box 7"/>
          <p:cNvSpPr txBox="1">
            <a:spLocks noChangeArrowheads="1"/>
          </p:cNvSpPr>
          <p:nvPr/>
        </p:nvSpPr>
        <p:spPr bwMode="auto">
          <a:xfrm>
            <a:off x="5029202" y="2280282"/>
            <a:ext cx="1095141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SO</a:t>
            </a:r>
            <a:r>
              <a:rPr lang="en-US" sz="3200" baseline="-25000" dirty="0">
                <a:solidFill>
                  <a:srgbClr val="00B0F0"/>
                </a:solidFill>
                <a:latin typeface="Garamond" pitchFamily="18" charset="0"/>
              </a:rPr>
              <a:t>4</a:t>
            </a:r>
            <a:r>
              <a:rPr lang="en-US" sz="32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32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1226760" name="Text Box 8"/>
          <p:cNvSpPr txBox="1">
            <a:spLocks noChangeArrowheads="1"/>
          </p:cNvSpPr>
          <p:nvPr/>
        </p:nvSpPr>
        <p:spPr bwMode="auto">
          <a:xfrm>
            <a:off x="5715002" y="2812095"/>
            <a:ext cx="58699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>
                <a:latin typeface="Garamond" pitchFamily="18" charset="0"/>
                <a:sym typeface="Wingdings" pitchFamily="2" charset="2"/>
              </a:rPr>
              <a:t></a:t>
            </a:r>
            <a:endParaRPr lang="en-US" sz="3200">
              <a:latin typeface="Garamond" pitchFamily="18" charset="0"/>
            </a:endParaRPr>
          </a:p>
        </p:txBody>
      </p:sp>
      <p:sp>
        <p:nvSpPr>
          <p:cNvPr id="1226769" name="Text Box 17"/>
          <p:cNvSpPr txBox="1">
            <a:spLocks noChangeArrowheads="1"/>
          </p:cNvSpPr>
          <p:nvPr/>
        </p:nvSpPr>
        <p:spPr bwMode="auto">
          <a:xfrm>
            <a:off x="1676401" y="2812095"/>
            <a:ext cx="12732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>
                <a:latin typeface="Garamond" pitchFamily="18" charset="0"/>
              </a:rPr>
              <a:t>Step 1:</a:t>
            </a:r>
          </a:p>
        </p:txBody>
      </p:sp>
      <p:sp>
        <p:nvSpPr>
          <p:cNvPr id="1226770" name="Text Box 18"/>
          <p:cNvSpPr txBox="1">
            <a:spLocks noChangeArrowheads="1"/>
          </p:cNvSpPr>
          <p:nvPr/>
        </p:nvSpPr>
        <p:spPr bwMode="auto">
          <a:xfrm>
            <a:off x="1676400" y="4461742"/>
            <a:ext cx="12732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>
                <a:latin typeface="Garamond" pitchFamily="18" charset="0"/>
              </a:rPr>
              <a:t>Step 2:</a:t>
            </a:r>
          </a:p>
        </p:txBody>
      </p:sp>
      <p:sp>
        <p:nvSpPr>
          <p:cNvPr id="1226771" name="Text Box 19"/>
          <p:cNvSpPr txBox="1">
            <a:spLocks noChangeArrowheads="1"/>
          </p:cNvSpPr>
          <p:nvPr/>
        </p:nvSpPr>
        <p:spPr bwMode="auto">
          <a:xfrm>
            <a:off x="9677400" y="3905323"/>
            <a:ext cx="676758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Cl</a:t>
            </a:r>
            <a:r>
              <a:rPr lang="en-US" sz="32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32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73" name="Text Box 21"/>
          <p:cNvSpPr txBox="1">
            <a:spLocks noChangeArrowheads="1"/>
          </p:cNvSpPr>
          <p:nvPr/>
        </p:nvSpPr>
        <p:spPr bwMode="auto">
          <a:xfrm>
            <a:off x="5715002" y="4461742"/>
            <a:ext cx="58699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>
                <a:latin typeface="Garamond" pitchFamily="18" charset="0"/>
                <a:sym typeface="Wingdings" pitchFamily="2" charset="2"/>
              </a:rPr>
              <a:t></a:t>
            </a:r>
            <a:endParaRPr lang="en-US" sz="3200">
              <a:latin typeface="Garamond" pitchFamily="18" charset="0"/>
            </a:endParaRPr>
          </a:p>
        </p:txBody>
      </p:sp>
      <p:sp>
        <p:nvSpPr>
          <p:cNvPr id="1226774" name="Text Box 22"/>
          <p:cNvSpPr txBox="1">
            <a:spLocks noChangeArrowheads="1"/>
          </p:cNvSpPr>
          <p:nvPr/>
        </p:nvSpPr>
        <p:spPr bwMode="auto">
          <a:xfrm>
            <a:off x="6447685" y="3905323"/>
            <a:ext cx="867515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Al</a:t>
            </a:r>
            <a:r>
              <a:rPr lang="en-US" sz="3200" baseline="30000" dirty="0">
                <a:solidFill>
                  <a:srgbClr val="FFC000"/>
                </a:solidFill>
                <a:latin typeface="Garamond" pitchFamily="18" charset="0"/>
              </a:rPr>
              <a:t>3+</a:t>
            </a:r>
            <a:endParaRPr lang="en-US" sz="32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1226775" name="Text Box 23"/>
          <p:cNvSpPr txBox="1">
            <a:spLocks noChangeArrowheads="1"/>
          </p:cNvSpPr>
          <p:nvPr/>
        </p:nvSpPr>
        <p:spPr bwMode="auto">
          <a:xfrm>
            <a:off x="8745539" y="3905323"/>
            <a:ext cx="1021403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Mg</a:t>
            </a:r>
            <a:r>
              <a:rPr lang="en-US" sz="3200" baseline="30000" dirty="0">
                <a:solidFill>
                  <a:srgbClr val="FF0000"/>
                </a:solidFill>
                <a:latin typeface="Garamond" pitchFamily="18" charset="0"/>
              </a:rPr>
              <a:t>2+</a:t>
            </a:r>
            <a:endParaRPr lang="en-US" sz="32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76" name="Text Box 24"/>
          <p:cNvSpPr txBox="1">
            <a:spLocks noChangeArrowheads="1"/>
          </p:cNvSpPr>
          <p:nvPr/>
        </p:nvSpPr>
        <p:spPr bwMode="auto">
          <a:xfrm>
            <a:off x="7239002" y="3905323"/>
            <a:ext cx="1095141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SO</a:t>
            </a:r>
            <a:r>
              <a:rPr lang="en-US" sz="3200" baseline="-25000" dirty="0">
                <a:solidFill>
                  <a:srgbClr val="00B0F0"/>
                </a:solidFill>
                <a:latin typeface="Garamond" pitchFamily="18" charset="0"/>
              </a:rPr>
              <a:t>4</a:t>
            </a:r>
            <a:r>
              <a:rPr lang="en-US" sz="32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32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1226777" name="Text Box 25"/>
          <p:cNvSpPr txBox="1">
            <a:spLocks noChangeArrowheads="1"/>
          </p:cNvSpPr>
          <p:nvPr/>
        </p:nvSpPr>
        <p:spPr bwMode="auto">
          <a:xfrm>
            <a:off x="8305801" y="3905323"/>
            <a:ext cx="45875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>
                <a:latin typeface="Garamond" pitchFamily="18" charset="0"/>
              </a:rPr>
              <a:t>+</a:t>
            </a:r>
          </a:p>
        </p:txBody>
      </p:sp>
      <p:sp>
        <p:nvSpPr>
          <p:cNvPr id="1226780" name="Text Box 28"/>
          <p:cNvSpPr txBox="1">
            <a:spLocks noChangeArrowheads="1"/>
          </p:cNvSpPr>
          <p:nvPr/>
        </p:nvSpPr>
        <p:spPr bwMode="auto">
          <a:xfrm>
            <a:off x="1676401" y="6110442"/>
            <a:ext cx="12732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>
                <a:latin typeface="Garamond" pitchFamily="18" charset="0"/>
              </a:rPr>
              <a:t>Step 3:</a:t>
            </a:r>
          </a:p>
        </p:txBody>
      </p:sp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Reactions – Double Replacement</a:t>
            </a:r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2949667" y="2812094"/>
            <a:ext cx="269173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Al</a:t>
            </a:r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Cl</a:t>
            </a:r>
            <a:r>
              <a:rPr lang="en-US" sz="3200" baseline="-25000" dirty="0">
                <a:latin typeface="Garamond" pitchFamily="18" charset="0"/>
              </a:rPr>
              <a:t>3</a:t>
            </a:r>
            <a:r>
              <a:rPr lang="en-US" sz="3200" dirty="0">
                <a:latin typeface="Garamond" pitchFamily="18" charset="0"/>
              </a:rPr>
              <a:t> + </a:t>
            </a:r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Mg</a:t>
            </a:r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SO</a:t>
            </a:r>
            <a:r>
              <a:rPr lang="en-US" sz="3200" baseline="-25000" dirty="0">
                <a:solidFill>
                  <a:srgbClr val="00B0F0"/>
                </a:solidFill>
                <a:latin typeface="Garamond" pitchFamily="18" charset="0"/>
              </a:rPr>
              <a:t>4</a:t>
            </a:r>
            <a:endParaRPr lang="en-US" sz="32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36" name="Text Box 4"/>
          <p:cNvSpPr txBox="1">
            <a:spLocks noChangeArrowheads="1"/>
          </p:cNvSpPr>
          <p:nvPr/>
        </p:nvSpPr>
        <p:spPr bwMode="auto">
          <a:xfrm>
            <a:off x="2667000" y="3905323"/>
            <a:ext cx="867515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Al</a:t>
            </a:r>
            <a:r>
              <a:rPr lang="en-US" sz="3200" baseline="30000" dirty="0">
                <a:solidFill>
                  <a:srgbClr val="FFC000"/>
                </a:solidFill>
                <a:latin typeface="Garamond" pitchFamily="18" charset="0"/>
              </a:rPr>
              <a:t>3+</a:t>
            </a:r>
            <a:endParaRPr lang="en-US" sz="32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37" name="Text Box 5"/>
          <p:cNvSpPr txBox="1">
            <a:spLocks noChangeArrowheads="1"/>
          </p:cNvSpPr>
          <p:nvPr/>
        </p:nvSpPr>
        <p:spPr bwMode="auto">
          <a:xfrm>
            <a:off x="3428999" y="3905323"/>
            <a:ext cx="676758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Cl</a:t>
            </a:r>
            <a:r>
              <a:rPr lang="en-US" sz="32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32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38" name="Text Box 6"/>
          <p:cNvSpPr txBox="1">
            <a:spLocks noChangeArrowheads="1"/>
          </p:cNvSpPr>
          <p:nvPr/>
        </p:nvSpPr>
        <p:spPr bwMode="auto">
          <a:xfrm>
            <a:off x="4114800" y="3905323"/>
            <a:ext cx="1021403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Mg</a:t>
            </a:r>
            <a:r>
              <a:rPr lang="en-US" sz="3200" baseline="30000" dirty="0">
                <a:solidFill>
                  <a:srgbClr val="FF0000"/>
                </a:solidFill>
                <a:latin typeface="Garamond" pitchFamily="18" charset="0"/>
              </a:rPr>
              <a:t>2+</a:t>
            </a:r>
            <a:endParaRPr lang="en-US" sz="32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5029201" y="3905323"/>
            <a:ext cx="1095141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SO</a:t>
            </a:r>
            <a:r>
              <a:rPr lang="en-US" sz="3200" baseline="-25000" dirty="0">
                <a:solidFill>
                  <a:srgbClr val="00B0F0"/>
                </a:solidFill>
                <a:latin typeface="Garamond" pitchFamily="18" charset="0"/>
              </a:rPr>
              <a:t>4</a:t>
            </a:r>
            <a:r>
              <a:rPr lang="en-US" sz="32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32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3048002" y="6110442"/>
            <a:ext cx="269173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Al</a:t>
            </a:r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Cl</a:t>
            </a:r>
            <a:r>
              <a:rPr lang="en-US" sz="3200" baseline="-25000" dirty="0">
                <a:latin typeface="Garamond" pitchFamily="18" charset="0"/>
              </a:rPr>
              <a:t>3</a:t>
            </a:r>
            <a:r>
              <a:rPr lang="en-US" sz="3200" dirty="0">
                <a:latin typeface="Garamond" pitchFamily="18" charset="0"/>
              </a:rPr>
              <a:t> + </a:t>
            </a:r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Mg</a:t>
            </a:r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SO</a:t>
            </a:r>
            <a:r>
              <a:rPr lang="en-US" sz="3200" baseline="-25000" dirty="0">
                <a:solidFill>
                  <a:srgbClr val="00B0F0"/>
                </a:solidFill>
                <a:latin typeface="Garamond" pitchFamily="18" charset="0"/>
              </a:rPr>
              <a:t>4</a:t>
            </a:r>
            <a:endParaRPr lang="en-US" sz="32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42" name="Text Box 19"/>
          <p:cNvSpPr txBox="1">
            <a:spLocks noChangeArrowheads="1"/>
          </p:cNvSpPr>
          <p:nvPr/>
        </p:nvSpPr>
        <p:spPr bwMode="auto">
          <a:xfrm>
            <a:off x="9677401" y="5556883"/>
            <a:ext cx="676758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Cl</a:t>
            </a:r>
            <a:r>
              <a:rPr lang="en-US" sz="32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32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43" name="Text Box 21"/>
          <p:cNvSpPr txBox="1">
            <a:spLocks noChangeArrowheads="1"/>
          </p:cNvSpPr>
          <p:nvPr/>
        </p:nvSpPr>
        <p:spPr bwMode="auto">
          <a:xfrm>
            <a:off x="5715003" y="6110442"/>
            <a:ext cx="58699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>
                <a:latin typeface="Garamond" pitchFamily="18" charset="0"/>
                <a:sym typeface="Wingdings" pitchFamily="2" charset="2"/>
              </a:rPr>
              <a:t></a:t>
            </a:r>
            <a:endParaRPr lang="en-US" sz="3200">
              <a:latin typeface="Garamond" pitchFamily="18" charset="0"/>
            </a:endParaRPr>
          </a:p>
        </p:txBody>
      </p:sp>
      <p:sp>
        <p:nvSpPr>
          <p:cNvPr id="44" name="Text Box 22"/>
          <p:cNvSpPr txBox="1">
            <a:spLocks noChangeArrowheads="1"/>
          </p:cNvSpPr>
          <p:nvPr/>
        </p:nvSpPr>
        <p:spPr bwMode="auto">
          <a:xfrm>
            <a:off x="6447686" y="5556883"/>
            <a:ext cx="867515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Al</a:t>
            </a:r>
            <a:r>
              <a:rPr lang="en-US" sz="3200" baseline="30000" dirty="0">
                <a:solidFill>
                  <a:srgbClr val="FFC000"/>
                </a:solidFill>
                <a:latin typeface="Garamond" pitchFamily="18" charset="0"/>
              </a:rPr>
              <a:t>3+</a:t>
            </a:r>
            <a:endParaRPr lang="en-US" sz="32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45" name="Text Box 23"/>
          <p:cNvSpPr txBox="1">
            <a:spLocks noChangeArrowheads="1"/>
          </p:cNvSpPr>
          <p:nvPr/>
        </p:nvSpPr>
        <p:spPr bwMode="auto">
          <a:xfrm>
            <a:off x="8745540" y="5556883"/>
            <a:ext cx="1021403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Garamond" pitchFamily="18" charset="0"/>
              </a:rPr>
              <a:t>Mg</a:t>
            </a:r>
            <a:r>
              <a:rPr lang="en-US" sz="3200" baseline="30000">
                <a:solidFill>
                  <a:srgbClr val="FF0000"/>
                </a:solidFill>
                <a:latin typeface="Garamond" pitchFamily="18" charset="0"/>
              </a:rPr>
              <a:t>2+</a:t>
            </a:r>
            <a:endParaRPr lang="en-US" sz="320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6" name="Text Box 24"/>
          <p:cNvSpPr txBox="1">
            <a:spLocks noChangeArrowheads="1"/>
          </p:cNvSpPr>
          <p:nvPr/>
        </p:nvSpPr>
        <p:spPr bwMode="auto">
          <a:xfrm>
            <a:off x="7239003" y="5556883"/>
            <a:ext cx="1095141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SO</a:t>
            </a:r>
            <a:r>
              <a:rPr lang="en-US" sz="3200" baseline="-25000" dirty="0">
                <a:solidFill>
                  <a:srgbClr val="00B0F0"/>
                </a:solidFill>
                <a:latin typeface="Garamond" pitchFamily="18" charset="0"/>
              </a:rPr>
              <a:t>4</a:t>
            </a:r>
            <a:r>
              <a:rPr lang="en-US" sz="32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32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47" name="Text Box 25"/>
          <p:cNvSpPr txBox="1">
            <a:spLocks noChangeArrowheads="1"/>
          </p:cNvSpPr>
          <p:nvPr/>
        </p:nvSpPr>
        <p:spPr bwMode="auto">
          <a:xfrm>
            <a:off x="8305802" y="5556883"/>
            <a:ext cx="45875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>
                <a:latin typeface="Garamond" pitchFamily="18" charset="0"/>
              </a:rPr>
              <a:t>+</a:t>
            </a:r>
          </a:p>
        </p:txBody>
      </p:sp>
      <p:sp>
        <p:nvSpPr>
          <p:cNvPr id="49" name="Text Box 4"/>
          <p:cNvSpPr txBox="1">
            <a:spLocks noChangeArrowheads="1"/>
          </p:cNvSpPr>
          <p:nvPr/>
        </p:nvSpPr>
        <p:spPr bwMode="auto">
          <a:xfrm>
            <a:off x="2667001" y="5556883"/>
            <a:ext cx="867515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Al</a:t>
            </a:r>
            <a:r>
              <a:rPr lang="en-US" sz="3200" baseline="30000" dirty="0">
                <a:solidFill>
                  <a:srgbClr val="FFC000"/>
                </a:solidFill>
                <a:latin typeface="Garamond" pitchFamily="18" charset="0"/>
              </a:rPr>
              <a:t>3+</a:t>
            </a:r>
            <a:endParaRPr lang="en-US" sz="32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50" name="Text Box 5"/>
          <p:cNvSpPr txBox="1">
            <a:spLocks noChangeArrowheads="1"/>
          </p:cNvSpPr>
          <p:nvPr/>
        </p:nvSpPr>
        <p:spPr bwMode="auto">
          <a:xfrm>
            <a:off x="3429000" y="5556883"/>
            <a:ext cx="676758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Cl</a:t>
            </a:r>
            <a:r>
              <a:rPr lang="en-US" sz="32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32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4114801" y="5556883"/>
            <a:ext cx="1021403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Mg</a:t>
            </a:r>
            <a:r>
              <a:rPr lang="en-US" sz="3200" baseline="30000" dirty="0">
                <a:solidFill>
                  <a:srgbClr val="FF0000"/>
                </a:solidFill>
                <a:latin typeface="Garamond" pitchFamily="18" charset="0"/>
              </a:rPr>
              <a:t>2+</a:t>
            </a:r>
            <a:endParaRPr lang="en-US" sz="32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5029202" y="5556883"/>
            <a:ext cx="1095141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SO</a:t>
            </a:r>
            <a:r>
              <a:rPr lang="en-US" sz="3200" baseline="-25000" dirty="0">
                <a:solidFill>
                  <a:srgbClr val="00B0F0"/>
                </a:solidFill>
                <a:latin typeface="Garamond" pitchFamily="18" charset="0"/>
              </a:rPr>
              <a:t>4</a:t>
            </a:r>
            <a:r>
              <a:rPr lang="en-US" sz="32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32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40" name="Text Box 26"/>
          <p:cNvSpPr txBox="1">
            <a:spLocks noChangeArrowheads="1"/>
          </p:cNvSpPr>
          <p:nvPr/>
        </p:nvSpPr>
        <p:spPr bwMode="auto">
          <a:xfrm>
            <a:off x="8323029" y="6110442"/>
            <a:ext cx="157123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+ </a:t>
            </a:r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Mg</a:t>
            </a:r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Cl</a:t>
            </a:r>
            <a:r>
              <a:rPr lang="en-US" sz="3200" baseline="-25000" dirty="0">
                <a:latin typeface="Garamond" pitchFamily="18" charset="0"/>
              </a:rPr>
              <a:t>2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53" name="Text Box 26"/>
          <p:cNvSpPr txBox="1">
            <a:spLocks noChangeArrowheads="1"/>
          </p:cNvSpPr>
          <p:nvPr/>
        </p:nvSpPr>
        <p:spPr bwMode="auto">
          <a:xfrm>
            <a:off x="6705600" y="6110442"/>
            <a:ext cx="169947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Al</a:t>
            </a:r>
            <a:r>
              <a:rPr lang="en-US" sz="3200" baseline="-25000" dirty="0">
                <a:latin typeface="Garamond" pitchFamily="18" charset="0"/>
              </a:rPr>
              <a:t>2</a:t>
            </a:r>
            <a:r>
              <a:rPr lang="en-US" sz="3200" dirty="0">
                <a:latin typeface="Garamond" pitchFamily="18" charset="0"/>
              </a:rPr>
              <a:t>(</a:t>
            </a:r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SO</a:t>
            </a:r>
            <a:r>
              <a:rPr lang="en-US" sz="3200" baseline="-25000" dirty="0">
                <a:solidFill>
                  <a:srgbClr val="00B0F0"/>
                </a:solidFill>
                <a:latin typeface="Garamond" pitchFamily="18" charset="0"/>
              </a:rPr>
              <a:t>4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3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54" name="Text Box 3"/>
          <p:cNvSpPr txBox="1">
            <a:spLocks noChangeArrowheads="1"/>
          </p:cNvSpPr>
          <p:nvPr/>
        </p:nvSpPr>
        <p:spPr bwMode="auto">
          <a:xfrm>
            <a:off x="1981200" y="914401"/>
            <a:ext cx="8305800" cy="954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0" tIns="45705" rIns="91410" bIns="45705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Write the balanced chemical reaction for the reaction of aluminum chloride and magnesium sulfate.</a:t>
            </a:r>
          </a:p>
        </p:txBody>
      </p:sp>
      <p:sp>
        <p:nvSpPr>
          <p:cNvPr id="2" name="Rectangle 1"/>
          <p:cNvSpPr/>
          <p:nvPr/>
        </p:nvSpPr>
        <p:spPr>
          <a:xfrm>
            <a:off x="3100756" y="6126041"/>
            <a:ext cx="6881444" cy="5535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558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4" dur="indefinite"/>
                                        <p:tgtEl>
                                          <p:spTgt spid="122676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5" dur="indefinite"/>
                                        <p:tgtEl>
                                          <p:spTgt spid="1226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7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8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1" dur="indefinite"/>
                                        <p:tgtEl>
                                          <p:spTgt spid="1226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3" dur="indefinite"/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4" dur="indefinite"/>
                                        <p:tgtEl>
                                          <p:spTgt spid="122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6" dur="indefinite"/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7" dur="indefinite"/>
                                        <p:tgtEl>
                                          <p:spTgt spid="122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9" dur="indefinite"/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0" dur="indefinite"/>
                                        <p:tgtEl>
                                          <p:spTgt spid="1226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2" dur="indefinite"/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3" dur="indefinite"/>
                                        <p:tgtEl>
                                          <p:spTgt spid="1226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9" dur="indefinite"/>
                                        <p:tgtEl>
                                          <p:spTgt spid="122677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0" dur="indefinite"/>
                                        <p:tgtEl>
                                          <p:spTgt spid="1226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2" dur="indefinite"/>
                                        <p:tgtEl>
                                          <p:spTgt spid="122675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3" dur="indefinite"/>
                                        <p:tgtEl>
                                          <p:spTgt spid="1226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5" dur="indefinite"/>
                                        <p:tgtEl>
                                          <p:spTgt spid="122677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6" dur="indefinite"/>
                                        <p:tgtEl>
                                          <p:spTgt spid="1226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8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9" dur="indefinite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1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2" dur="indefinite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4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5" dur="indefinite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7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8" dur="indefinite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0" dur="indefinite"/>
                                        <p:tgtEl>
                                          <p:spTgt spid="122677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1" dur="indefinite"/>
                                        <p:tgtEl>
                                          <p:spTgt spid="1226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3" dur="indefinite"/>
                                        <p:tgtEl>
                                          <p:spTgt spid="122677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4" dur="indefinite"/>
                                        <p:tgtEl>
                                          <p:spTgt spid="1226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6" dur="indefinite"/>
                                        <p:tgtEl>
                                          <p:spTgt spid="122677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7" dur="indefinite"/>
                                        <p:tgtEl>
                                          <p:spTgt spid="1226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9" dur="indefinite"/>
                                        <p:tgtEl>
                                          <p:spTgt spid="122677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0" dur="indefinite"/>
                                        <p:tgtEl>
                                          <p:spTgt spid="1226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2" dur="indefinite"/>
                                        <p:tgtEl>
                                          <p:spTgt spid="122677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3" dur="indefinite"/>
                                        <p:tgtEl>
                                          <p:spTgt spid="1226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6755" grpId="0"/>
      <p:bldP spid="1226755" grpId="1"/>
      <p:bldP spid="1226756" grpId="0"/>
      <p:bldP spid="1226756" grpId="1"/>
      <p:bldP spid="1226757" grpId="0"/>
      <p:bldP spid="1226757" grpId="1"/>
      <p:bldP spid="1226758" grpId="0"/>
      <p:bldP spid="1226758" grpId="1"/>
      <p:bldP spid="1226759" grpId="0"/>
      <p:bldP spid="1226759" grpId="1"/>
      <p:bldP spid="1226760" grpId="0"/>
      <p:bldP spid="1226760" grpId="1"/>
      <p:bldP spid="1226769" grpId="0"/>
      <p:bldP spid="1226769" grpId="1"/>
      <p:bldP spid="1226770" grpId="0"/>
      <p:bldP spid="1226770" grpId="1"/>
      <p:bldP spid="1226771" grpId="0"/>
      <p:bldP spid="1226771" grpId="1"/>
      <p:bldP spid="1226773" grpId="0"/>
      <p:bldP spid="1226773" grpId="1"/>
      <p:bldP spid="1226774" grpId="0"/>
      <p:bldP spid="1226774" grpId="1"/>
      <p:bldP spid="1226775" grpId="0"/>
      <p:bldP spid="1226775" grpId="1"/>
      <p:bldP spid="1226776" grpId="0"/>
      <p:bldP spid="1226776" grpId="1"/>
      <p:bldP spid="1226777" grpId="0"/>
      <p:bldP spid="1226777" grpId="1"/>
      <p:bldP spid="1226780" grpId="0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1" grpId="0"/>
      <p:bldP spid="42" grpId="0"/>
      <p:bldP spid="43" grpId="0"/>
      <p:bldP spid="44" grpId="0"/>
      <p:bldP spid="45" grpId="0"/>
      <p:bldP spid="46" grpId="0"/>
      <p:bldP spid="47" grpId="0"/>
      <p:bldP spid="49" grpId="0"/>
      <p:bldP spid="50" grpId="0"/>
      <p:bldP spid="51" grpId="0"/>
      <p:bldP spid="52" grpId="0"/>
      <p:bldP spid="40" grpId="0"/>
      <p:bldP spid="53" grpId="0"/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Reactions – Double Replacement</a:t>
            </a:r>
          </a:p>
        </p:txBody>
      </p:sp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707635" y="1295401"/>
            <a:ext cx="8776731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AlCl</a:t>
            </a:r>
            <a:r>
              <a:rPr lang="en-US" sz="3200" baseline="-25000" dirty="0">
                <a:latin typeface="Garamond" pitchFamily="18" charset="0"/>
              </a:rPr>
              <a:t>3(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dirty="0">
                <a:latin typeface="Garamond" pitchFamily="18" charset="0"/>
              </a:rPr>
              <a:t> +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</a:rPr>
              <a:t>3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MgSO</a:t>
            </a:r>
            <a:r>
              <a:rPr lang="en-US" sz="3200" baseline="-25000" dirty="0">
                <a:latin typeface="Garamond" pitchFamily="18" charset="0"/>
              </a:rPr>
              <a:t>4(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baseline="30000" dirty="0">
                <a:latin typeface="Garamond" pitchFamily="18" charset="0"/>
              </a:rPr>
              <a:t> </a:t>
            </a:r>
            <a:r>
              <a:rPr lang="en-US" sz="3200">
                <a:latin typeface="Garamond" pitchFamily="18" charset="0"/>
                <a:sym typeface="Wingdings" pitchFamily="2" charset="2"/>
              </a:rPr>
              <a:t> Al</a:t>
            </a:r>
            <a:r>
              <a:rPr lang="en-US" sz="3200" baseline="-2500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>
                <a:latin typeface="Garamond" pitchFamily="18" charset="0"/>
                <a:sym typeface="Wingdings" pitchFamily="2" charset="2"/>
              </a:rPr>
              <a:t>(SO</a:t>
            </a:r>
            <a:r>
              <a:rPr lang="en-US" sz="3200" baseline="-25000">
                <a:latin typeface="Garamond" pitchFamily="18" charset="0"/>
                <a:sym typeface="Wingdings" pitchFamily="2" charset="2"/>
              </a:rPr>
              <a:t>4</a:t>
            </a:r>
            <a:r>
              <a:rPr lang="en-US" sz="3200">
                <a:latin typeface="Garamond" pitchFamily="18" charset="0"/>
                <a:sym typeface="Wingdings" pitchFamily="2" charset="2"/>
              </a:rPr>
              <a:t>)</a:t>
            </a:r>
            <a:r>
              <a:rPr lang="en-US" sz="3200" baseline="-25000">
                <a:latin typeface="Garamond" pitchFamily="18" charset="0"/>
                <a:sym typeface="Wingdings" pitchFamily="2" charset="2"/>
              </a:rPr>
              <a:t>3(aq)</a:t>
            </a:r>
            <a:r>
              <a:rPr lang="en-US" sz="320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+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MgCl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</a:t>
            </a:r>
            <a:r>
              <a:rPr lang="en-US" sz="32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60" name="Text Box 28"/>
          <p:cNvSpPr txBox="1">
            <a:spLocks noChangeArrowheads="1"/>
          </p:cNvSpPr>
          <p:nvPr/>
        </p:nvSpPr>
        <p:spPr bwMode="auto">
          <a:xfrm>
            <a:off x="1676401" y="609601"/>
            <a:ext cx="12732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Step 4: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483914" y="4114799"/>
            <a:ext cx="55653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Al</a:t>
            </a: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2483914" y="4707279"/>
            <a:ext cx="55653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 err="1">
                <a:latin typeface="Garamond" pitchFamily="18" charset="0"/>
              </a:rPr>
              <a:t>Cl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330026" y="5291200"/>
            <a:ext cx="710421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Mg</a:t>
            </a:r>
          </a:p>
        </p:txBody>
      </p:sp>
      <p:sp>
        <p:nvSpPr>
          <p:cNvPr id="8" name="Text Box 28"/>
          <p:cNvSpPr txBox="1">
            <a:spLocks noChangeArrowheads="1"/>
          </p:cNvSpPr>
          <p:nvPr/>
        </p:nvSpPr>
        <p:spPr bwMode="auto">
          <a:xfrm>
            <a:off x="2209800" y="5892240"/>
            <a:ext cx="83064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SO</a:t>
            </a:r>
            <a:r>
              <a:rPr lang="en-US" sz="3200" baseline="-25000" dirty="0">
                <a:latin typeface="Garamond" pitchFamily="18" charset="0"/>
              </a:rPr>
              <a:t>4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9" name="Text Box 28"/>
          <p:cNvSpPr txBox="1">
            <a:spLocks noChangeArrowheads="1"/>
          </p:cNvSpPr>
          <p:nvPr/>
        </p:nvSpPr>
        <p:spPr bwMode="auto">
          <a:xfrm>
            <a:off x="7215868" y="4114799"/>
            <a:ext cx="55653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Al</a:t>
            </a:r>
          </a:p>
        </p:txBody>
      </p:sp>
      <p:sp>
        <p:nvSpPr>
          <p:cNvPr id="10" name="Text Box 28"/>
          <p:cNvSpPr txBox="1">
            <a:spLocks noChangeArrowheads="1"/>
          </p:cNvSpPr>
          <p:nvPr/>
        </p:nvSpPr>
        <p:spPr bwMode="auto">
          <a:xfrm>
            <a:off x="7215868" y="4707279"/>
            <a:ext cx="55653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 err="1">
                <a:latin typeface="Garamond" pitchFamily="18" charset="0"/>
              </a:rPr>
              <a:t>Cl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11" name="Text Box 28"/>
          <p:cNvSpPr txBox="1">
            <a:spLocks noChangeArrowheads="1"/>
          </p:cNvSpPr>
          <p:nvPr/>
        </p:nvSpPr>
        <p:spPr bwMode="auto">
          <a:xfrm>
            <a:off x="7061980" y="5291200"/>
            <a:ext cx="710421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Mg</a:t>
            </a:r>
          </a:p>
        </p:txBody>
      </p:sp>
      <p:sp>
        <p:nvSpPr>
          <p:cNvPr id="12" name="Text Box 28"/>
          <p:cNvSpPr txBox="1">
            <a:spLocks noChangeArrowheads="1"/>
          </p:cNvSpPr>
          <p:nvPr/>
        </p:nvSpPr>
        <p:spPr bwMode="auto">
          <a:xfrm>
            <a:off x="6941754" y="5892240"/>
            <a:ext cx="83064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SO</a:t>
            </a:r>
            <a:r>
              <a:rPr lang="en-US" sz="3200" baseline="-25000" dirty="0">
                <a:latin typeface="Garamond" pitchFamily="18" charset="0"/>
              </a:rPr>
              <a:t>4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3429000" y="411479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3433004" y="470727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3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3433004" y="529120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3429000" y="589224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8153400" y="411479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8157404" y="470727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8157404" y="529120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8153400" y="589224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3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1707635" y="1295401"/>
            <a:ext cx="8776731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AlCl</a:t>
            </a:r>
            <a:r>
              <a:rPr lang="en-US" sz="3200" baseline="-25000" dirty="0">
                <a:latin typeface="Garamond" pitchFamily="18" charset="0"/>
              </a:rPr>
              <a:t>3(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dirty="0">
                <a:latin typeface="Garamond" pitchFamily="18" charset="0"/>
              </a:rPr>
              <a:t> +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</a:rPr>
              <a:t>3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MgSO</a:t>
            </a:r>
            <a:r>
              <a:rPr lang="en-US" sz="3200" baseline="-25000" dirty="0">
                <a:latin typeface="Garamond" pitchFamily="18" charset="0"/>
              </a:rPr>
              <a:t>4(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baseline="30000" dirty="0">
                <a:latin typeface="Garamond" pitchFamily="18" charset="0"/>
              </a:rPr>
              <a:t> </a:t>
            </a:r>
            <a:r>
              <a:rPr lang="en-US" sz="3200">
                <a:latin typeface="Garamond" pitchFamily="18" charset="0"/>
                <a:sym typeface="Wingdings" pitchFamily="2" charset="2"/>
              </a:rPr>
              <a:t> Al</a:t>
            </a:r>
            <a:r>
              <a:rPr lang="en-US" sz="3200" baseline="-2500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>
                <a:latin typeface="Garamond" pitchFamily="18" charset="0"/>
                <a:sym typeface="Wingdings" pitchFamily="2" charset="2"/>
              </a:rPr>
              <a:t>(SO</a:t>
            </a:r>
            <a:r>
              <a:rPr lang="en-US" sz="3200" baseline="-25000">
                <a:latin typeface="Garamond" pitchFamily="18" charset="0"/>
                <a:sym typeface="Wingdings" pitchFamily="2" charset="2"/>
              </a:rPr>
              <a:t>4</a:t>
            </a:r>
            <a:r>
              <a:rPr lang="en-US" sz="3200">
                <a:latin typeface="Garamond" pitchFamily="18" charset="0"/>
                <a:sym typeface="Wingdings" pitchFamily="2" charset="2"/>
              </a:rPr>
              <a:t>)</a:t>
            </a:r>
            <a:r>
              <a:rPr lang="en-US" sz="3200" baseline="-25000">
                <a:latin typeface="Garamond" pitchFamily="18" charset="0"/>
                <a:sym typeface="Wingdings" pitchFamily="2" charset="2"/>
              </a:rPr>
              <a:t>3(aq)</a:t>
            </a:r>
            <a:r>
              <a:rPr lang="en-US" sz="320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+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MgCl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</a:t>
            </a:r>
            <a:r>
              <a:rPr lang="en-US" sz="32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4267200" y="411479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4271204" y="470727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4271205" y="5291200"/>
            <a:ext cx="34653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4267201" y="5892240"/>
            <a:ext cx="34653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1707635" y="1295401"/>
            <a:ext cx="8776731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AlCl</a:t>
            </a:r>
            <a:r>
              <a:rPr lang="en-US" sz="3200" baseline="-25000" dirty="0">
                <a:latin typeface="Garamond" pitchFamily="18" charset="0"/>
              </a:rPr>
              <a:t>3(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dirty="0">
                <a:latin typeface="Garamond" pitchFamily="18" charset="0"/>
              </a:rPr>
              <a:t> +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3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MgSO</a:t>
            </a:r>
            <a:r>
              <a:rPr lang="en-US" sz="3200" baseline="-25000" dirty="0">
                <a:latin typeface="Garamond" pitchFamily="18" charset="0"/>
              </a:rPr>
              <a:t>4(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baseline="30000" dirty="0">
                <a:latin typeface="Garamond" pitchFamily="18" charset="0"/>
              </a:rPr>
              <a:t> </a:t>
            </a:r>
            <a:r>
              <a:rPr lang="en-US" sz="3200">
                <a:latin typeface="Garamond" pitchFamily="18" charset="0"/>
                <a:sym typeface="Wingdings" pitchFamily="2" charset="2"/>
              </a:rPr>
              <a:t> Al</a:t>
            </a:r>
            <a:r>
              <a:rPr lang="en-US" sz="3200" baseline="-2500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>
                <a:latin typeface="Garamond" pitchFamily="18" charset="0"/>
                <a:sym typeface="Wingdings" pitchFamily="2" charset="2"/>
              </a:rPr>
              <a:t>(SO</a:t>
            </a:r>
            <a:r>
              <a:rPr lang="en-US" sz="3200" baseline="-25000">
                <a:latin typeface="Garamond" pitchFamily="18" charset="0"/>
                <a:sym typeface="Wingdings" pitchFamily="2" charset="2"/>
              </a:rPr>
              <a:t>4</a:t>
            </a:r>
            <a:r>
              <a:rPr lang="en-US" sz="3200">
                <a:latin typeface="Garamond" pitchFamily="18" charset="0"/>
                <a:sym typeface="Wingdings" pitchFamily="2" charset="2"/>
              </a:rPr>
              <a:t>)</a:t>
            </a:r>
            <a:r>
              <a:rPr lang="en-US" sz="3200" baseline="-25000">
                <a:latin typeface="Garamond" pitchFamily="18" charset="0"/>
                <a:sym typeface="Wingdings" pitchFamily="2" charset="2"/>
              </a:rPr>
              <a:t>3(aq)</a:t>
            </a:r>
            <a:r>
              <a:rPr lang="en-US" sz="320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+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MgCl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</a:t>
            </a:r>
            <a:r>
              <a:rPr lang="en-US" sz="32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5105400" y="411479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5109404" y="470727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5109404" y="529120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5105400" y="589224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1707635" y="1295401"/>
            <a:ext cx="8776731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AlCl</a:t>
            </a:r>
            <a:r>
              <a:rPr lang="en-US" sz="3200" baseline="-25000" dirty="0">
                <a:latin typeface="Garamond" pitchFamily="18" charset="0"/>
              </a:rPr>
              <a:t>3(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dirty="0">
                <a:latin typeface="Garamond" pitchFamily="18" charset="0"/>
              </a:rPr>
              <a:t> +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3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MgSO</a:t>
            </a:r>
            <a:r>
              <a:rPr lang="en-US" sz="3200" baseline="-25000" dirty="0">
                <a:latin typeface="Garamond" pitchFamily="18" charset="0"/>
              </a:rPr>
              <a:t>4(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baseline="30000" dirty="0">
                <a:latin typeface="Garamond" pitchFamily="18" charset="0"/>
              </a:rPr>
              <a:t> </a:t>
            </a:r>
            <a:r>
              <a:rPr lang="en-US" sz="3200">
                <a:latin typeface="Garamond" pitchFamily="18" charset="0"/>
                <a:sym typeface="Wingdings" pitchFamily="2" charset="2"/>
              </a:rPr>
              <a:t> Al</a:t>
            </a:r>
            <a:r>
              <a:rPr lang="en-US" sz="3200" baseline="-2500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>
                <a:latin typeface="Garamond" pitchFamily="18" charset="0"/>
                <a:sym typeface="Wingdings" pitchFamily="2" charset="2"/>
              </a:rPr>
              <a:t>(SO</a:t>
            </a:r>
            <a:r>
              <a:rPr lang="en-US" sz="3200" baseline="-25000">
                <a:latin typeface="Garamond" pitchFamily="18" charset="0"/>
                <a:sym typeface="Wingdings" pitchFamily="2" charset="2"/>
              </a:rPr>
              <a:t>4</a:t>
            </a:r>
            <a:r>
              <a:rPr lang="en-US" sz="3200">
                <a:latin typeface="Garamond" pitchFamily="18" charset="0"/>
                <a:sym typeface="Wingdings" pitchFamily="2" charset="2"/>
              </a:rPr>
              <a:t>)</a:t>
            </a:r>
            <a:r>
              <a:rPr lang="en-US" sz="3200" baseline="-25000">
                <a:latin typeface="Garamond" pitchFamily="18" charset="0"/>
                <a:sym typeface="Wingdings" pitchFamily="2" charset="2"/>
              </a:rPr>
              <a:t>3(aq)</a:t>
            </a:r>
            <a:r>
              <a:rPr lang="en-US" sz="320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+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rgbClr val="00FF00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MgCl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</a:t>
            </a:r>
            <a:r>
              <a:rPr lang="en-US" sz="32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9067800" y="411479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9071804" y="470727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34" name="Text Box 28"/>
          <p:cNvSpPr txBox="1">
            <a:spLocks noChangeArrowheads="1"/>
          </p:cNvSpPr>
          <p:nvPr/>
        </p:nvSpPr>
        <p:spPr bwMode="auto">
          <a:xfrm>
            <a:off x="9071804" y="529120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35" name="Text Box 28"/>
          <p:cNvSpPr txBox="1">
            <a:spLocks noChangeArrowheads="1"/>
          </p:cNvSpPr>
          <p:nvPr/>
        </p:nvSpPr>
        <p:spPr bwMode="auto">
          <a:xfrm>
            <a:off x="9067800" y="589224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55861" y="3657600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980261" y="3657600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229725" y="3657600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083726" y="3657600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9016474" y="365760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4688820" y="2429934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</p:spTree>
    <p:extLst>
      <p:ext uri="{BB962C8B-B14F-4D97-AF65-F5344CB8AC3E}">
        <p14:creationId xmlns:p14="http://schemas.microsoft.com/office/powerpoint/2010/main" val="4212738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1" grpId="1"/>
      <p:bldP spid="22" grpId="0"/>
      <p:bldP spid="23" grpId="0"/>
      <p:bldP spid="24" grpId="0"/>
      <p:bldP spid="25" grpId="0"/>
      <p:bldP spid="26" grpId="0"/>
      <p:bldP spid="26" grpId="1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2" grpId="0"/>
      <p:bldP spid="37" grpId="0"/>
      <p:bldP spid="38" grpId="0"/>
      <p:bldP spid="39" grpId="0"/>
      <p:bldP spid="40" grpId="0"/>
      <p:bldP spid="4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56" name="Text Box 4"/>
          <p:cNvSpPr txBox="1">
            <a:spLocks noChangeArrowheads="1"/>
          </p:cNvSpPr>
          <p:nvPr/>
        </p:nvSpPr>
        <p:spPr bwMode="auto">
          <a:xfrm>
            <a:off x="2767528" y="2280282"/>
            <a:ext cx="737672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Ca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2+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1226757" name="Text Box 5"/>
          <p:cNvSpPr txBox="1">
            <a:spLocks noChangeArrowheads="1"/>
          </p:cNvSpPr>
          <p:nvPr/>
        </p:nvSpPr>
        <p:spPr bwMode="auto">
          <a:xfrm>
            <a:off x="3352801" y="2280282"/>
            <a:ext cx="1011785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C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4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58" name="Text Box 6"/>
          <p:cNvSpPr txBox="1">
            <a:spLocks noChangeArrowheads="1"/>
          </p:cNvSpPr>
          <p:nvPr/>
        </p:nvSpPr>
        <p:spPr bwMode="auto">
          <a:xfrm>
            <a:off x="4343400" y="2280282"/>
            <a:ext cx="724848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Ni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9" name="Text Box 7"/>
          <p:cNvSpPr txBox="1">
            <a:spLocks noChangeArrowheads="1"/>
          </p:cNvSpPr>
          <p:nvPr/>
        </p:nvSpPr>
        <p:spPr bwMode="auto">
          <a:xfrm>
            <a:off x="4944868" y="2280282"/>
            <a:ext cx="1245824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H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1226760" name="Text Box 8"/>
          <p:cNvSpPr txBox="1">
            <a:spLocks noChangeArrowheads="1"/>
          </p:cNvSpPr>
          <p:nvPr/>
        </p:nvSpPr>
        <p:spPr bwMode="auto">
          <a:xfrm>
            <a:off x="6039012" y="2812095"/>
            <a:ext cx="486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  <a:sym typeface="Wingdings" pitchFamily="2" charset="2"/>
              </a:rPr>
              <a:t></a:t>
            </a:r>
            <a:endParaRPr lang="en-US" sz="2400">
              <a:latin typeface="Garamond" pitchFamily="18" charset="0"/>
            </a:endParaRPr>
          </a:p>
        </p:txBody>
      </p:sp>
      <p:sp>
        <p:nvSpPr>
          <p:cNvPr id="1226769" name="Text Box 17"/>
          <p:cNvSpPr txBox="1">
            <a:spLocks noChangeArrowheads="1"/>
          </p:cNvSpPr>
          <p:nvPr/>
        </p:nvSpPr>
        <p:spPr bwMode="auto">
          <a:xfrm>
            <a:off x="1676401" y="2812095"/>
            <a:ext cx="99953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Step 1:</a:t>
            </a:r>
          </a:p>
        </p:txBody>
      </p:sp>
      <p:sp>
        <p:nvSpPr>
          <p:cNvPr id="1226770" name="Text Box 18"/>
          <p:cNvSpPr txBox="1">
            <a:spLocks noChangeArrowheads="1"/>
          </p:cNvSpPr>
          <p:nvPr/>
        </p:nvSpPr>
        <p:spPr bwMode="auto">
          <a:xfrm>
            <a:off x="1676400" y="4461743"/>
            <a:ext cx="99953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Step 2:</a:t>
            </a:r>
          </a:p>
        </p:txBody>
      </p:sp>
      <p:sp>
        <p:nvSpPr>
          <p:cNvPr id="1226771" name="Text Box 19"/>
          <p:cNvSpPr txBox="1">
            <a:spLocks noChangeArrowheads="1"/>
          </p:cNvSpPr>
          <p:nvPr/>
        </p:nvSpPr>
        <p:spPr bwMode="auto">
          <a:xfrm>
            <a:off x="9466088" y="3917627"/>
            <a:ext cx="1011785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C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4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74" name="Text Box 22"/>
          <p:cNvSpPr txBox="1">
            <a:spLocks noChangeArrowheads="1"/>
          </p:cNvSpPr>
          <p:nvPr/>
        </p:nvSpPr>
        <p:spPr bwMode="auto">
          <a:xfrm>
            <a:off x="6705600" y="3917627"/>
            <a:ext cx="737672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Ca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2+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1226775" name="Text Box 23"/>
          <p:cNvSpPr txBox="1">
            <a:spLocks noChangeArrowheads="1"/>
          </p:cNvSpPr>
          <p:nvPr/>
        </p:nvSpPr>
        <p:spPr bwMode="auto">
          <a:xfrm>
            <a:off x="8876352" y="3917627"/>
            <a:ext cx="724848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Ni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76" name="Text Box 24"/>
          <p:cNvSpPr txBox="1">
            <a:spLocks noChangeArrowheads="1"/>
          </p:cNvSpPr>
          <p:nvPr/>
        </p:nvSpPr>
        <p:spPr bwMode="auto">
          <a:xfrm>
            <a:off x="7306379" y="3917627"/>
            <a:ext cx="1245824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H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1226777" name="Text Box 25"/>
          <p:cNvSpPr txBox="1">
            <a:spLocks noChangeArrowheads="1"/>
          </p:cNvSpPr>
          <p:nvPr/>
        </p:nvSpPr>
        <p:spPr bwMode="auto">
          <a:xfrm>
            <a:off x="8525580" y="3917627"/>
            <a:ext cx="38982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+</a:t>
            </a:r>
          </a:p>
        </p:txBody>
      </p:sp>
      <p:sp>
        <p:nvSpPr>
          <p:cNvPr id="1226780" name="Text Box 28"/>
          <p:cNvSpPr txBox="1">
            <a:spLocks noChangeArrowheads="1"/>
          </p:cNvSpPr>
          <p:nvPr/>
        </p:nvSpPr>
        <p:spPr bwMode="auto">
          <a:xfrm>
            <a:off x="1676401" y="6108337"/>
            <a:ext cx="99953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Step 3:</a:t>
            </a:r>
          </a:p>
        </p:txBody>
      </p:sp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Reactions – Double Replacement</a:t>
            </a:r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2949668" y="2812095"/>
            <a:ext cx="3034775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Ca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C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4</a:t>
            </a:r>
            <a:r>
              <a:rPr lang="en-US" sz="2400" dirty="0">
                <a:latin typeface="Garamond" pitchFamily="18" charset="0"/>
              </a:rPr>
              <a:t> +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Ni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H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3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40" name="Text Box 26"/>
          <p:cNvSpPr txBox="1">
            <a:spLocks noChangeArrowheads="1"/>
          </p:cNvSpPr>
          <p:nvPr/>
        </p:nvSpPr>
        <p:spPr bwMode="auto">
          <a:xfrm>
            <a:off x="8305801" y="6108337"/>
            <a:ext cx="1822905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</a:rPr>
              <a:t>+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Ni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C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4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3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53" name="Text Box 26"/>
          <p:cNvSpPr txBox="1">
            <a:spLocks noChangeArrowheads="1"/>
          </p:cNvSpPr>
          <p:nvPr/>
        </p:nvSpPr>
        <p:spPr bwMode="auto">
          <a:xfrm>
            <a:off x="6705601" y="6108337"/>
            <a:ext cx="178763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 err="1">
                <a:solidFill>
                  <a:srgbClr val="FFC000"/>
                </a:solidFill>
                <a:latin typeface="Garamond" pitchFamily="18" charset="0"/>
              </a:rPr>
              <a:t>Ca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H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2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48" name="Text Box 3"/>
          <p:cNvSpPr txBox="1">
            <a:spLocks noChangeArrowheads="1"/>
          </p:cNvSpPr>
          <p:nvPr/>
        </p:nvSpPr>
        <p:spPr bwMode="auto">
          <a:xfrm>
            <a:off x="1981200" y="914400"/>
            <a:ext cx="8305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0" tIns="45705" rIns="91410" bIns="45705">
            <a:spAutoFit/>
          </a:bodyPr>
          <a:lstStyle/>
          <a:p>
            <a:r>
              <a:rPr lang="en-US" sz="2800">
                <a:latin typeface="Garamond" pitchFamily="18" charset="0"/>
              </a:rPr>
              <a:t>Write the balanced chemical reaction for the reaction of calcium oxalate with nickel (III) acetate</a:t>
            </a:r>
          </a:p>
        </p:txBody>
      </p:sp>
      <p:sp>
        <p:nvSpPr>
          <p:cNvPr id="55" name="Text Box 4"/>
          <p:cNvSpPr txBox="1">
            <a:spLocks noChangeArrowheads="1"/>
          </p:cNvSpPr>
          <p:nvPr/>
        </p:nvSpPr>
        <p:spPr bwMode="auto">
          <a:xfrm>
            <a:off x="2767528" y="3917627"/>
            <a:ext cx="737672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Ca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2+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56" name="Text Box 5"/>
          <p:cNvSpPr txBox="1">
            <a:spLocks noChangeArrowheads="1"/>
          </p:cNvSpPr>
          <p:nvPr/>
        </p:nvSpPr>
        <p:spPr bwMode="auto">
          <a:xfrm>
            <a:off x="3352801" y="3917627"/>
            <a:ext cx="1011785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C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4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57" name="Text Box 6"/>
          <p:cNvSpPr txBox="1">
            <a:spLocks noChangeArrowheads="1"/>
          </p:cNvSpPr>
          <p:nvPr/>
        </p:nvSpPr>
        <p:spPr bwMode="auto">
          <a:xfrm>
            <a:off x="4343400" y="3917627"/>
            <a:ext cx="724848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Ni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4944868" y="3917627"/>
            <a:ext cx="1245824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H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6039012" y="4461743"/>
            <a:ext cx="486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60" name="Text Box 3"/>
          <p:cNvSpPr txBox="1">
            <a:spLocks noChangeArrowheads="1"/>
          </p:cNvSpPr>
          <p:nvPr/>
        </p:nvSpPr>
        <p:spPr bwMode="auto">
          <a:xfrm>
            <a:off x="2949668" y="4461743"/>
            <a:ext cx="3034775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Ca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C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4</a:t>
            </a:r>
            <a:r>
              <a:rPr lang="en-US" sz="2400" dirty="0">
                <a:latin typeface="Garamond" pitchFamily="18" charset="0"/>
              </a:rPr>
              <a:t> +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Ni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H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3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61" name="Text Box 19"/>
          <p:cNvSpPr txBox="1">
            <a:spLocks noChangeArrowheads="1"/>
          </p:cNvSpPr>
          <p:nvPr/>
        </p:nvSpPr>
        <p:spPr bwMode="auto">
          <a:xfrm>
            <a:off x="9466088" y="5551717"/>
            <a:ext cx="1011785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C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4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62" name="Text Box 22"/>
          <p:cNvSpPr txBox="1">
            <a:spLocks noChangeArrowheads="1"/>
          </p:cNvSpPr>
          <p:nvPr/>
        </p:nvSpPr>
        <p:spPr bwMode="auto">
          <a:xfrm>
            <a:off x="6705600" y="5551717"/>
            <a:ext cx="737672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Ca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2+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63" name="Text Box 23"/>
          <p:cNvSpPr txBox="1">
            <a:spLocks noChangeArrowheads="1"/>
          </p:cNvSpPr>
          <p:nvPr/>
        </p:nvSpPr>
        <p:spPr bwMode="auto">
          <a:xfrm>
            <a:off x="8876352" y="5551717"/>
            <a:ext cx="724848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Ni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64" name="Text Box 24"/>
          <p:cNvSpPr txBox="1">
            <a:spLocks noChangeArrowheads="1"/>
          </p:cNvSpPr>
          <p:nvPr/>
        </p:nvSpPr>
        <p:spPr bwMode="auto">
          <a:xfrm>
            <a:off x="7306379" y="5551717"/>
            <a:ext cx="1245824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H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65" name="Text Box 25"/>
          <p:cNvSpPr txBox="1">
            <a:spLocks noChangeArrowheads="1"/>
          </p:cNvSpPr>
          <p:nvPr/>
        </p:nvSpPr>
        <p:spPr bwMode="auto">
          <a:xfrm>
            <a:off x="8525580" y="5551717"/>
            <a:ext cx="38982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+</a:t>
            </a:r>
          </a:p>
        </p:txBody>
      </p:sp>
      <p:sp>
        <p:nvSpPr>
          <p:cNvPr id="66" name="Text Box 4"/>
          <p:cNvSpPr txBox="1">
            <a:spLocks noChangeArrowheads="1"/>
          </p:cNvSpPr>
          <p:nvPr/>
        </p:nvSpPr>
        <p:spPr bwMode="auto">
          <a:xfrm>
            <a:off x="2767528" y="5551717"/>
            <a:ext cx="737672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Ca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2+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67" name="Text Box 5"/>
          <p:cNvSpPr txBox="1">
            <a:spLocks noChangeArrowheads="1"/>
          </p:cNvSpPr>
          <p:nvPr/>
        </p:nvSpPr>
        <p:spPr bwMode="auto">
          <a:xfrm>
            <a:off x="3352801" y="5551717"/>
            <a:ext cx="1011785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C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4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68" name="Text Box 6"/>
          <p:cNvSpPr txBox="1">
            <a:spLocks noChangeArrowheads="1"/>
          </p:cNvSpPr>
          <p:nvPr/>
        </p:nvSpPr>
        <p:spPr bwMode="auto">
          <a:xfrm>
            <a:off x="4343400" y="5551717"/>
            <a:ext cx="724848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Ni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69" name="Text Box 7"/>
          <p:cNvSpPr txBox="1">
            <a:spLocks noChangeArrowheads="1"/>
          </p:cNvSpPr>
          <p:nvPr/>
        </p:nvSpPr>
        <p:spPr bwMode="auto">
          <a:xfrm>
            <a:off x="4944868" y="5551717"/>
            <a:ext cx="1245824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H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70" name="Text Box 8"/>
          <p:cNvSpPr txBox="1">
            <a:spLocks noChangeArrowheads="1"/>
          </p:cNvSpPr>
          <p:nvPr/>
        </p:nvSpPr>
        <p:spPr bwMode="auto">
          <a:xfrm>
            <a:off x="6039012" y="6108337"/>
            <a:ext cx="486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71" name="Text Box 3"/>
          <p:cNvSpPr txBox="1">
            <a:spLocks noChangeArrowheads="1"/>
          </p:cNvSpPr>
          <p:nvPr/>
        </p:nvSpPr>
        <p:spPr bwMode="auto">
          <a:xfrm>
            <a:off x="2949668" y="6108337"/>
            <a:ext cx="3034775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Ca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C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4</a:t>
            </a:r>
            <a:r>
              <a:rPr lang="en-US" sz="2400" dirty="0">
                <a:latin typeface="Garamond" pitchFamily="18" charset="0"/>
              </a:rPr>
              <a:t> +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Ni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H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3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949668" y="6062381"/>
            <a:ext cx="7108733" cy="5535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895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4" dur="indefinite"/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5" dur="indefinite"/>
                                        <p:tgtEl>
                                          <p:spTgt spid="1226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7" dur="indefinite"/>
                                        <p:tgtEl>
                                          <p:spTgt spid="122676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8" dur="indefinite"/>
                                        <p:tgtEl>
                                          <p:spTgt spid="1226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1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3" dur="indefinite"/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4" dur="indefinite"/>
                                        <p:tgtEl>
                                          <p:spTgt spid="122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6" dur="indefinite"/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7" dur="indefinite"/>
                                        <p:tgtEl>
                                          <p:spTgt spid="122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9" dur="indefinite"/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0" dur="indefinite"/>
                                        <p:tgtEl>
                                          <p:spTgt spid="1226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2" dur="indefinite"/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3" dur="indefinite"/>
                                        <p:tgtEl>
                                          <p:spTgt spid="1226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9" dur="indefinite"/>
                                        <p:tgtEl>
                                          <p:spTgt spid="122677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0" dur="indefinite"/>
                                        <p:tgtEl>
                                          <p:spTgt spid="1226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2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3" dur="indefinite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5" dur="indefinite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6" dur="indefinite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8" dur="indefinite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9" dur="indefinite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1" dur="indefinite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2" dur="indefinite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4" dur="indefinite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5" dur="indefinite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7" dur="indefinite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8" dur="indefinite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0" dur="indefinite"/>
                                        <p:tgtEl>
                                          <p:spTgt spid="122677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1" dur="indefinite"/>
                                        <p:tgtEl>
                                          <p:spTgt spid="1226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3" dur="indefinite"/>
                                        <p:tgtEl>
                                          <p:spTgt spid="122677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4" dur="indefinite"/>
                                        <p:tgtEl>
                                          <p:spTgt spid="1226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6" dur="indefinite"/>
                                        <p:tgtEl>
                                          <p:spTgt spid="122677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7" dur="indefinite"/>
                                        <p:tgtEl>
                                          <p:spTgt spid="1226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9" dur="indefinite"/>
                                        <p:tgtEl>
                                          <p:spTgt spid="122677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0" dur="indefinite"/>
                                        <p:tgtEl>
                                          <p:spTgt spid="1226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2" dur="indefinite"/>
                                        <p:tgtEl>
                                          <p:spTgt spid="122677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3" dur="indefinite"/>
                                        <p:tgtEl>
                                          <p:spTgt spid="1226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6756" grpId="0"/>
      <p:bldP spid="1226756" grpId="1"/>
      <p:bldP spid="1226757" grpId="0"/>
      <p:bldP spid="1226757" grpId="1"/>
      <p:bldP spid="1226758" grpId="0"/>
      <p:bldP spid="1226758" grpId="1"/>
      <p:bldP spid="1226759" grpId="0"/>
      <p:bldP spid="1226759" grpId="1"/>
      <p:bldP spid="1226760" grpId="0"/>
      <p:bldP spid="1226760" grpId="1"/>
      <p:bldP spid="1226769" grpId="0"/>
      <p:bldP spid="1226769" grpId="1"/>
      <p:bldP spid="1226770" grpId="0"/>
      <p:bldP spid="1226770" grpId="1"/>
      <p:bldP spid="1226771" grpId="0"/>
      <p:bldP spid="1226771" grpId="1"/>
      <p:bldP spid="1226774" grpId="0"/>
      <p:bldP spid="1226774" grpId="1"/>
      <p:bldP spid="1226775" grpId="0"/>
      <p:bldP spid="1226775" grpId="1"/>
      <p:bldP spid="1226776" grpId="0"/>
      <p:bldP spid="1226776" grpId="1"/>
      <p:bldP spid="1226777" grpId="0"/>
      <p:bldP spid="1226777" grpId="1"/>
      <p:bldP spid="1226780" grpId="0"/>
      <p:bldP spid="35" grpId="0"/>
      <p:bldP spid="35" grpId="1"/>
      <p:bldP spid="40" grpId="0"/>
      <p:bldP spid="53" grpId="0"/>
      <p:bldP spid="55" grpId="0"/>
      <p:bldP spid="55" grpId="1"/>
      <p:bldP spid="56" grpId="0"/>
      <p:bldP spid="56" grpId="1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Reactions – Double Replacement</a:t>
            </a:r>
          </a:p>
        </p:txBody>
      </p:sp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524000" y="1367152"/>
            <a:ext cx="9144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Garamond" pitchFamily="18" charset="0"/>
              </a:rPr>
              <a:t>3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</a:rPr>
              <a:t>CaC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O</a:t>
            </a:r>
            <a:r>
              <a:rPr lang="en-US" sz="2400" baseline="-25000" dirty="0">
                <a:latin typeface="Garamond" pitchFamily="18" charset="0"/>
              </a:rPr>
              <a:t>4(s)</a:t>
            </a:r>
            <a:r>
              <a:rPr lang="en-US" sz="2400" dirty="0">
                <a:latin typeface="Garamond" pitchFamily="18" charset="0"/>
              </a:rPr>
              <a:t> +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</a:rPr>
              <a:t>Ni(C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H</a:t>
            </a:r>
            <a:r>
              <a:rPr lang="en-US" sz="2400" baseline="-25000" dirty="0"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O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3(</a:t>
            </a:r>
            <a:r>
              <a:rPr lang="en-US" sz="2400" baseline="-25000" dirty="0" err="1">
                <a:latin typeface="Garamond" pitchFamily="18" charset="0"/>
              </a:rPr>
              <a:t>aq</a:t>
            </a:r>
            <a:r>
              <a:rPr lang="en-US" sz="2400" baseline="-25000" dirty="0">
                <a:latin typeface="Garamond" pitchFamily="18" charset="0"/>
              </a:rPr>
              <a:t>)</a:t>
            </a:r>
            <a:r>
              <a:rPr lang="en-US" sz="2400" baseline="30000" dirty="0"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dirty="0" err="1">
                <a:latin typeface="Garamond" pitchFamily="18" charset="0"/>
                <a:sym typeface="Wingdings" pitchFamily="2" charset="2"/>
              </a:rPr>
              <a:t>Ca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(C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2(</a:t>
            </a:r>
            <a:r>
              <a:rPr lang="en-US" sz="24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b="1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2400" b="1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>
                <a:latin typeface="Garamond" pitchFamily="18" charset="0"/>
                <a:sym typeface="Wingdings" pitchFamily="2" charset="2"/>
              </a:rPr>
              <a:t>Ni</a:t>
            </a:r>
            <a:r>
              <a:rPr lang="en-US" sz="2400" baseline="-25000">
                <a:latin typeface="Garamond" pitchFamily="18" charset="0"/>
                <a:sym typeface="Wingdings" pitchFamily="2" charset="2"/>
              </a:rPr>
              <a:t>2</a:t>
            </a:r>
            <a:r>
              <a:rPr lang="en-US" sz="2400">
                <a:latin typeface="Garamond" pitchFamily="18" charset="0"/>
                <a:sym typeface="Wingdings" pitchFamily="2" charset="2"/>
              </a:rPr>
              <a:t>(C</a:t>
            </a:r>
            <a:r>
              <a:rPr lang="en-US" sz="2400" baseline="-25000">
                <a:latin typeface="Garamond" pitchFamily="18" charset="0"/>
                <a:sym typeface="Wingdings" pitchFamily="2" charset="2"/>
              </a:rPr>
              <a:t>2</a:t>
            </a:r>
            <a:r>
              <a:rPr lang="en-US" sz="2400">
                <a:latin typeface="Garamond" pitchFamily="18" charset="0"/>
                <a:sym typeface="Wingdings" pitchFamily="2" charset="2"/>
              </a:rPr>
              <a:t>O</a:t>
            </a:r>
            <a:r>
              <a:rPr lang="en-US" sz="2400" baseline="-25000">
                <a:latin typeface="Garamond" pitchFamily="18" charset="0"/>
                <a:sym typeface="Wingdings" pitchFamily="2" charset="2"/>
              </a:rPr>
              <a:t>4</a:t>
            </a:r>
            <a:r>
              <a:rPr lang="en-US" sz="240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baseline="-25000">
                <a:latin typeface="Garamond" pitchFamily="18" charset="0"/>
                <a:sym typeface="Wingdings" pitchFamily="2" charset="2"/>
              </a:rPr>
              <a:t>3(aq)</a:t>
            </a:r>
            <a:endParaRPr lang="en-US" sz="2400" baseline="-25000" dirty="0">
              <a:latin typeface="Garamond" pitchFamily="18" charset="0"/>
              <a:sym typeface="Wingdings" pitchFamily="2" charset="2"/>
            </a:endParaRPr>
          </a:p>
        </p:txBody>
      </p:sp>
      <p:sp>
        <p:nvSpPr>
          <p:cNvPr id="60" name="Text Box 28"/>
          <p:cNvSpPr txBox="1">
            <a:spLocks noChangeArrowheads="1"/>
          </p:cNvSpPr>
          <p:nvPr/>
        </p:nvSpPr>
        <p:spPr bwMode="auto">
          <a:xfrm>
            <a:off x="1676401" y="609601"/>
            <a:ext cx="12732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Step 4: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451394" y="4163390"/>
            <a:ext cx="612638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 err="1">
                <a:latin typeface="Garamond" pitchFamily="18" charset="0"/>
              </a:rPr>
              <a:t>Ca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2041026" y="4755227"/>
            <a:ext cx="102300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</a:t>
            </a:r>
            <a:r>
              <a:rPr lang="en-US" sz="3200" baseline="-25000" dirty="0">
                <a:latin typeface="Garamond" pitchFamily="18" charset="0"/>
              </a:rPr>
              <a:t>2</a:t>
            </a:r>
            <a:r>
              <a:rPr lang="en-US" sz="3200" dirty="0">
                <a:latin typeface="Garamond" pitchFamily="18" charset="0"/>
              </a:rPr>
              <a:t>O</a:t>
            </a:r>
            <a:r>
              <a:rPr lang="en-US" sz="3200" baseline="-25000" dirty="0">
                <a:latin typeface="Garamond" pitchFamily="18" charset="0"/>
              </a:rPr>
              <a:t>4</a:t>
            </a: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469028" y="5347064"/>
            <a:ext cx="59500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Ni</a:t>
            </a:r>
          </a:p>
        </p:txBody>
      </p:sp>
      <p:sp>
        <p:nvSpPr>
          <p:cNvPr id="8" name="Text Box 28"/>
          <p:cNvSpPr txBox="1">
            <a:spLocks noChangeArrowheads="1"/>
          </p:cNvSpPr>
          <p:nvPr/>
        </p:nvSpPr>
        <p:spPr bwMode="auto">
          <a:xfrm>
            <a:off x="1600200" y="5938900"/>
            <a:ext cx="146383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</a:t>
            </a:r>
            <a:r>
              <a:rPr lang="en-US" sz="3200" baseline="-25000" dirty="0">
                <a:latin typeface="Garamond" pitchFamily="18" charset="0"/>
              </a:rPr>
              <a:t>2</a:t>
            </a:r>
            <a:r>
              <a:rPr lang="en-US" sz="3200" dirty="0">
                <a:latin typeface="Garamond" pitchFamily="18" charset="0"/>
              </a:rPr>
              <a:t>H</a:t>
            </a:r>
            <a:r>
              <a:rPr lang="en-US" sz="3200" baseline="-25000" dirty="0">
                <a:latin typeface="Garamond" pitchFamily="18" charset="0"/>
              </a:rPr>
              <a:t>3</a:t>
            </a:r>
            <a:r>
              <a:rPr lang="en-US" sz="3200" dirty="0">
                <a:latin typeface="Garamond" pitchFamily="18" charset="0"/>
              </a:rPr>
              <a:t>O</a:t>
            </a:r>
            <a:r>
              <a:rPr lang="en-US" sz="3200" baseline="-25000" dirty="0">
                <a:latin typeface="Garamond" pitchFamily="18" charset="0"/>
              </a:rPr>
              <a:t>2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3429000" y="416339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3433004" y="4755227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3433004" y="5347064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3429000" y="593890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3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8153400" y="416339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8157404" y="4755227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3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8157404" y="5347064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8153400" y="593890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1524000" y="1367152"/>
            <a:ext cx="9144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lvl="0" algn="ctr"/>
            <a:r>
              <a:rPr lang="en-US" sz="2400" b="1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b="1" dirty="0">
                <a:solidFill>
                  <a:prstClr val="black"/>
                </a:solidFill>
                <a:latin typeface="Garamond" pitchFamily="18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</a:rPr>
              <a:t>CaC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</a:rPr>
              <a:t>O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</a:rPr>
              <a:t>4(s)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</a:rPr>
              <a:t> +</a:t>
            </a:r>
            <a:r>
              <a:rPr lang="en-US" sz="2400" b="1" dirty="0">
                <a:solidFill>
                  <a:prstClr val="black"/>
                </a:solidFill>
                <a:latin typeface="Garamond" pitchFamily="18" charset="0"/>
              </a:rPr>
              <a:t> </a:t>
            </a:r>
            <a:r>
              <a:rPr lang="en-US" sz="2400" b="1" dirty="0">
                <a:solidFill>
                  <a:prstClr val="white"/>
                </a:solidFill>
                <a:latin typeface="Garamond" pitchFamily="18" charset="0"/>
              </a:rPr>
              <a:t>2</a:t>
            </a:r>
            <a:r>
              <a:rPr lang="en-US" sz="2400" b="1" dirty="0">
                <a:solidFill>
                  <a:prstClr val="black"/>
                </a:solidFill>
                <a:latin typeface="Garamond" pitchFamily="18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</a:rPr>
              <a:t>Ni(C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</a:rPr>
              <a:t>H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</a:rPr>
              <a:t>3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</a:rPr>
              <a:t>O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</a:rPr>
              <a:t>)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</a:rPr>
              <a:t>3(</a:t>
            </a:r>
            <a:r>
              <a:rPr lang="en-US" sz="2400" baseline="-25000" dirty="0" err="1">
                <a:solidFill>
                  <a:prstClr val="black"/>
                </a:solidFill>
                <a:latin typeface="Garamond" pitchFamily="18" charset="0"/>
              </a:rPr>
              <a:t>aq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</a:rPr>
              <a:t>)</a:t>
            </a:r>
            <a:r>
              <a:rPr lang="en-US" sz="2400" baseline="30000" dirty="0">
                <a:solidFill>
                  <a:prstClr val="black"/>
                </a:solidFill>
                <a:latin typeface="Garamond" pitchFamily="18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</a:t>
            </a:r>
            <a:r>
              <a:rPr lang="en-US" sz="2400" b="1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b="1" dirty="0">
                <a:solidFill>
                  <a:prstClr val="white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2400" b="1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Ca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(C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H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O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2(</a:t>
            </a:r>
            <a:r>
              <a:rPr lang="en-US" sz="2400" baseline="-25000" dirty="0" err="1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aq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 +</a:t>
            </a:r>
            <a:r>
              <a:rPr lang="en-US" sz="2400" b="1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b="1">
                <a:solidFill>
                  <a:prstClr val="white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2400" b="1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Ni</a:t>
            </a:r>
            <a:r>
              <a:rPr lang="en-US" sz="2400" baseline="-2500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240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(C</a:t>
            </a:r>
            <a:r>
              <a:rPr lang="en-US" sz="2400" baseline="-2500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240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O</a:t>
            </a:r>
            <a:r>
              <a:rPr lang="en-US" sz="2400" baseline="-2500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4</a:t>
            </a:r>
            <a:r>
              <a:rPr lang="en-US" sz="240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baseline="-2500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3(aq)</a:t>
            </a:r>
            <a:endParaRPr lang="en-US" sz="2400" baseline="-25000" dirty="0">
              <a:solidFill>
                <a:prstClr val="black"/>
              </a:solidFill>
              <a:latin typeface="Garamond" pitchFamily="18" charset="0"/>
              <a:sym typeface="Wingdings" pitchFamily="2" charset="2"/>
            </a:endParaRP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4229725" y="416339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4233729" y="4755227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4233730" y="5347064"/>
            <a:ext cx="34653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4229725" y="593890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1524000" y="1367152"/>
            <a:ext cx="9144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lvl="0" algn="ctr"/>
            <a:r>
              <a:rPr lang="en-US" sz="2400" b="1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b="1" dirty="0">
                <a:solidFill>
                  <a:prstClr val="black"/>
                </a:solidFill>
                <a:latin typeface="Garamond" pitchFamily="18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</a:rPr>
              <a:t>CaC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</a:rPr>
              <a:t>O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</a:rPr>
              <a:t>4(s)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</a:rPr>
              <a:t> +</a:t>
            </a:r>
            <a:r>
              <a:rPr lang="en-US" sz="2400" b="1" dirty="0">
                <a:solidFill>
                  <a:prstClr val="black"/>
                </a:solidFill>
                <a:latin typeface="Garamond" pitchFamily="18" charset="0"/>
              </a:rPr>
              <a:t> </a:t>
            </a:r>
            <a:r>
              <a:rPr lang="en-US" sz="2400" b="1" dirty="0">
                <a:solidFill>
                  <a:prstClr val="white"/>
                </a:solidFill>
                <a:latin typeface="Garamond" pitchFamily="18" charset="0"/>
              </a:rPr>
              <a:t>2</a:t>
            </a:r>
            <a:r>
              <a:rPr lang="en-US" sz="2400" b="1" dirty="0">
                <a:solidFill>
                  <a:prstClr val="black"/>
                </a:solidFill>
                <a:latin typeface="Garamond" pitchFamily="18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</a:rPr>
              <a:t>Ni(C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</a:rPr>
              <a:t>H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</a:rPr>
              <a:t>3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</a:rPr>
              <a:t>O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</a:rPr>
              <a:t>2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</a:rPr>
              <a:t>)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</a:rPr>
              <a:t>3(</a:t>
            </a:r>
            <a:r>
              <a:rPr lang="en-US" sz="2400" baseline="-25000" dirty="0" err="1">
                <a:solidFill>
                  <a:prstClr val="black"/>
                </a:solidFill>
                <a:latin typeface="Garamond" pitchFamily="18" charset="0"/>
              </a:rPr>
              <a:t>aq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</a:rPr>
              <a:t>)</a:t>
            </a:r>
            <a:r>
              <a:rPr lang="en-US" sz="2400" baseline="30000" dirty="0">
                <a:solidFill>
                  <a:prstClr val="black"/>
                </a:solidFill>
                <a:latin typeface="Garamond" pitchFamily="18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</a:t>
            </a:r>
            <a:r>
              <a:rPr lang="en-US" sz="2400" b="1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2400" b="1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Ca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(C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H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O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2(</a:t>
            </a:r>
            <a:r>
              <a:rPr lang="en-US" sz="2400" baseline="-25000" dirty="0" err="1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aq</a:t>
            </a:r>
            <a:r>
              <a:rPr lang="en-US" sz="2400" baseline="-25000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 +</a:t>
            </a:r>
            <a:r>
              <a:rPr lang="en-US" sz="2400" b="1" dirty="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b="1">
                <a:solidFill>
                  <a:prstClr val="white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2400" b="1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Ni</a:t>
            </a:r>
            <a:r>
              <a:rPr lang="en-US" sz="2400" baseline="-2500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240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(C</a:t>
            </a:r>
            <a:r>
              <a:rPr lang="en-US" sz="2400" baseline="-2500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240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O</a:t>
            </a:r>
            <a:r>
              <a:rPr lang="en-US" sz="2400" baseline="-2500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4</a:t>
            </a:r>
            <a:r>
              <a:rPr lang="en-US" sz="240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baseline="-25000">
                <a:solidFill>
                  <a:prstClr val="black"/>
                </a:solidFill>
                <a:latin typeface="Garamond" pitchFamily="18" charset="0"/>
                <a:sym typeface="Wingdings" pitchFamily="2" charset="2"/>
              </a:rPr>
              <a:t>3(aq)</a:t>
            </a:r>
            <a:endParaRPr lang="en-US" sz="2400" baseline="-25000" dirty="0">
              <a:solidFill>
                <a:prstClr val="black"/>
              </a:solidFill>
              <a:latin typeface="Garamond" pitchFamily="18" charset="0"/>
              <a:sym typeface="Wingdings" pitchFamily="2" charset="2"/>
            </a:endParaRP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9063796" y="416339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9067800" y="4755227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9067800" y="5347064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9063796" y="593890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1524000" y="1367152"/>
            <a:ext cx="9144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2400" b="1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</a:rPr>
              <a:t>CaC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O</a:t>
            </a:r>
            <a:r>
              <a:rPr lang="en-US" sz="2400" baseline="-25000" dirty="0">
                <a:latin typeface="Garamond" pitchFamily="18" charset="0"/>
              </a:rPr>
              <a:t>4(s)</a:t>
            </a:r>
            <a:r>
              <a:rPr lang="en-US" sz="2400" dirty="0">
                <a:latin typeface="Garamond" pitchFamily="18" charset="0"/>
              </a:rPr>
              <a:t> +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00FF00"/>
                </a:solidFill>
                <a:latin typeface="Garamond" pitchFamily="18" charset="0"/>
              </a:rPr>
              <a:t>2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</a:rPr>
              <a:t>Ni(C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H</a:t>
            </a:r>
            <a:r>
              <a:rPr lang="en-US" sz="2400" baseline="-25000" dirty="0"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O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3(</a:t>
            </a:r>
            <a:r>
              <a:rPr lang="en-US" sz="2400" baseline="-25000" dirty="0" err="1">
                <a:latin typeface="Garamond" pitchFamily="18" charset="0"/>
              </a:rPr>
              <a:t>aq</a:t>
            </a:r>
            <a:r>
              <a:rPr lang="en-US" sz="2400" baseline="-25000" dirty="0">
                <a:latin typeface="Garamond" pitchFamily="18" charset="0"/>
              </a:rPr>
              <a:t>)</a:t>
            </a:r>
            <a:r>
              <a:rPr lang="en-US" sz="2400" baseline="30000" dirty="0"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dirty="0" err="1">
                <a:latin typeface="Garamond" pitchFamily="18" charset="0"/>
                <a:sym typeface="Wingdings" pitchFamily="2" charset="2"/>
              </a:rPr>
              <a:t>Ca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(C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2(</a:t>
            </a:r>
            <a:r>
              <a:rPr lang="en-US" sz="24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b="1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2400" b="1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>
                <a:latin typeface="Garamond" pitchFamily="18" charset="0"/>
                <a:sym typeface="Wingdings" pitchFamily="2" charset="2"/>
              </a:rPr>
              <a:t>Ni</a:t>
            </a:r>
            <a:r>
              <a:rPr lang="en-US" sz="2400" baseline="-25000">
                <a:latin typeface="Garamond" pitchFamily="18" charset="0"/>
                <a:sym typeface="Wingdings" pitchFamily="2" charset="2"/>
              </a:rPr>
              <a:t>2</a:t>
            </a:r>
            <a:r>
              <a:rPr lang="en-US" sz="2400">
                <a:latin typeface="Garamond" pitchFamily="18" charset="0"/>
                <a:sym typeface="Wingdings" pitchFamily="2" charset="2"/>
              </a:rPr>
              <a:t>(C</a:t>
            </a:r>
            <a:r>
              <a:rPr lang="en-US" sz="2400" baseline="-25000">
                <a:latin typeface="Garamond" pitchFamily="18" charset="0"/>
                <a:sym typeface="Wingdings" pitchFamily="2" charset="2"/>
              </a:rPr>
              <a:t>2</a:t>
            </a:r>
            <a:r>
              <a:rPr lang="en-US" sz="2400">
                <a:latin typeface="Garamond" pitchFamily="18" charset="0"/>
                <a:sym typeface="Wingdings" pitchFamily="2" charset="2"/>
              </a:rPr>
              <a:t>O</a:t>
            </a:r>
            <a:r>
              <a:rPr lang="en-US" sz="2400" baseline="-25000">
                <a:latin typeface="Garamond" pitchFamily="18" charset="0"/>
                <a:sym typeface="Wingdings" pitchFamily="2" charset="2"/>
              </a:rPr>
              <a:t>4</a:t>
            </a:r>
            <a:r>
              <a:rPr lang="en-US" sz="240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baseline="-25000">
                <a:latin typeface="Garamond" pitchFamily="18" charset="0"/>
                <a:sym typeface="Wingdings" pitchFamily="2" charset="2"/>
              </a:rPr>
              <a:t>3(aq)</a:t>
            </a:r>
            <a:endParaRPr lang="en-US" sz="2400" baseline="-25000" dirty="0">
              <a:latin typeface="Garamond" pitchFamily="18" charset="0"/>
              <a:sym typeface="Wingdings" pitchFamily="2" charset="2"/>
            </a:endParaRP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5029200" y="416339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5033204" y="4755227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34" name="Text Box 28"/>
          <p:cNvSpPr txBox="1">
            <a:spLocks noChangeArrowheads="1"/>
          </p:cNvSpPr>
          <p:nvPr/>
        </p:nvSpPr>
        <p:spPr bwMode="auto">
          <a:xfrm>
            <a:off x="5033204" y="5347064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35" name="Text Box 28"/>
          <p:cNvSpPr txBox="1">
            <a:spLocks noChangeArrowheads="1"/>
          </p:cNvSpPr>
          <p:nvPr/>
        </p:nvSpPr>
        <p:spPr bwMode="auto">
          <a:xfrm>
            <a:off x="5029200" y="593890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55861" y="3657600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980261" y="3657600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229725" y="3657600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9029313" y="3657600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033204" y="365760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endParaRPr lang="en-US" dirty="0"/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7083562" y="4163390"/>
            <a:ext cx="612638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 err="1">
                <a:latin typeface="Garamond" pitchFamily="18" charset="0"/>
              </a:rPr>
              <a:t>Ca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6673194" y="4755227"/>
            <a:ext cx="102300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</a:t>
            </a:r>
            <a:r>
              <a:rPr lang="en-US" sz="3200" baseline="-25000" dirty="0">
                <a:latin typeface="Garamond" pitchFamily="18" charset="0"/>
              </a:rPr>
              <a:t>2</a:t>
            </a:r>
            <a:r>
              <a:rPr lang="en-US" sz="3200" dirty="0">
                <a:latin typeface="Garamond" pitchFamily="18" charset="0"/>
              </a:rPr>
              <a:t>O</a:t>
            </a:r>
            <a:r>
              <a:rPr lang="en-US" sz="3200" baseline="-25000" dirty="0">
                <a:latin typeface="Garamond" pitchFamily="18" charset="0"/>
              </a:rPr>
              <a:t>4</a:t>
            </a: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7101196" y="5347064"/>
            <a:ext cx="59500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Ni</a:t>
            </a:r>
          </a:p>
        </p:txBody>
      </p:sp>
      <p:sp>
        <p:nvSpPr>
          <p:cNvPr id="44" name="Text Box 28"/>
          <p:cNvSpPr txBox="1">
            <a:spLocks noChangeArrowheads="1"/>
          </p:cNvSpPr>
          <p:nvPr/>
        </p:nvSpPr>
        <p:spPr bwMode="auto">
          <a:xfrm>
            <a:off x="6232368" y="5938900"/>
            <a:ext cx="146383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</a:t>
            </a:r>
            <a:r>
              <a:rPr lang="en-US" sz="3200" baseline="-25000" dirty="0">
                <a:latin typeface="Garamond" pitchFamily="18" charset="0"/>
              </a:rPr>
              <a:t>2</a:t>
            </a:r>
            <a:r>
              <a:rPr lang="en-US" sz="3200" dirty="0">
                <a:latin typeface="Garamond" pitchFamily="18" charset="0"/>
              </a:rPr>
              <a:t>H</a:t>
            </a:r>
            <a:r>
              <a:rPr lang="en-US" sz="3200" baseline="-25000" dirty="0">
                <a:latin typeface="Garamond" pitchFamily="18" charset="0"/>
              </a:rPr>
              <a:t>3</a:t>
            </a:r>
            <a:r>
              <a:rPr lang="en-US" sz="3200" dirty="0">
                <a:latin typeface="Garamond" pitchFamily="18" charset="0"/>
              </a:rPr>
              <a:t>O</a:t>
            </a:r>
            <a:r>
              <a:rPr lang="en-US" sz="3200" baseline="-25000" dirty="0">
                <a:latin typeface="Garamond" pitchFamily="18" charset="0"/>
              </a:rPr>
              <a:t>2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88820" y="2438401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</p:spTree>
    <p:extLst>
      <p:ext uri="{BB962C8B-B14F-4D97-AF65-F5344CB8AC3E}">
        <p14:creationId xmlns:p14="http://schemas.microsoft.com/office/powerpoint/2010/main" val="3651843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" grpId="0"/>
      <p:bldP spid="6" grpId="0"/>
      <p:bldP spid="7" grpId="0"/>
      <p:bldP spid="8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1" grpId="1"/>
      <p:bldP spid="22" grpId="0"/>
      <p:bldP spid="23" grpId="0"/>
      <p:bldP spid="24" grpId="0"/>
      <p:bldP spid="25" grpId="0"/>
      <p:bldP spid="26" grpId="0"/>
      <p:bldP spid="26" grpId="1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2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56" name="Text Box 4"/>
          <p:cNvSpPr txBox="1">
            <a:spLocks noChangeArrowheads="1"/>
          </p:cNvSpPr>
          <p:nvPr/>
        </p:nvSpPr>
        <p:spPr bwMode="auto">
          <a:xfrm>
            <a:off x="2751498" y="2280282"/>
            <a:ext cx="67996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3200" baseline="30000" dirty="0">
                <a:solidFill>
                  <a:srgbClr val="FFC000"/>
                </a:solidFill>
                <a:latin typeface="Garamond" pitchFamily="18" charset="0"/>
              </a:rPr>
              <a:t>+</a:t>
            </a:r>
            <a:endParaRPr lang="en-US" sz="32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1226757" name="Text Box 5"/>
          <p:cNvSpPr txBox="1">
            <a:spLocks noChangeArrowheads="1"/>
          </p:cNvSpPr>
          <p:nvPr/>
        </p:nvSpPr>
        <p:spPr bwMode="auto">
          <a:xfrm>
            <a:off x="3361098" y="2280282"/>
            <a:ext cx="676758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Cl</a:t>
            </a:r>
            <a:r>
              <a:rPr lang="en-US" sz="32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32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58" name="Text Box 6"/>
          <p:cNvSpPr txBox="1">
            <a:spLocks noChangeArrowheads="1"/>
          </p:cNvSpPr>
          <p:nvPr/>
        </p:nvSpPr>
        <p:spPr bwMode="auto">
          <a:xfrm>
            <a:off x="4191001" y="2280282"/>
            <a:ext cx="8418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Ti</a:t>
            </a:r>
            <a:r>
              <a:rPr lang="en-US" sz="3200" baseline="30000" dirty="0">
                <a:solidFill>
                  <a:srgbClr val="FF0000"/>
                </a:solidFill>
                <a:latin typeface="Garamond" pitchFamily="18" charset="0"/>
              </a:rPr>
              <a:t>4+</a:t>
            </a:r>
            <a:endParaRPr lang="en-US" sz="32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9" name="Text Box 7"/>
          <p:cNvSpPr txBox="1">
            <a:spLocks noChangeArrowheads="1"/>
          </p:cNvSpPr>
          <p:nvPr/>
        </p:nvSpPr>
        <p:spPr bwMode="auto">
          <a:xfrm>
            <a:off x="5105402" y="2280282"/>
            <a:ext cx="95407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OH</a:t>
            </a:r>
            <a:r>
              <a:rPr lang="en-US" sz="32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32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1226760" name="Text Box 8"/>
          <p:cNvSpPr txBox="1">
            <a:spLocks noChangeArrowheads="1"/>
          </p:cNvSpPr>
          <p:nvPr/>
        </p:nvSpPr>
        <p:spPr bwMode="auto">
          <a:xfrm>
            <a:off x="5890010" y="2812095"/>
            <a:ext cx="58699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>
                <a:latin typeface="Garamond" pitchFamily="18" charset="0"/>
                <a:sym typeface="Wingdings" pitchFamily="2" charset="2"/>
              </a:rPr>
              <a:t></a:t>
            </a:r>
            <a:endParaRPr lang="en-US" sz="3200">
              <a:latin typeface="Garamond" pitchFamily="18" charset="0"/>
            </a:endParaRPr>
          </a:p>
        </p:txBody>
      </p:sp>
      <p:sp>
        <p:nvSpPr>
          <p:cNvPr id="1226769" name="Text Box 17"/>
          <p:cNvSpPr txBox="1">
            <a:spLocks noChangeArrowheads="1"/>
          </p:cNvSpPr>
          <p:nvPr/>
        </p:nvSpPr>
        <p:spPr bwMode="auto">
          <a:xfrm>
            <a:off x="1676401" y="2812095"/>
            <a:ext cx="12732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>
                <a:latin typeface="Garamond" pitchFamily="18" charset="0"/>
              </a:rPr>
              <a:t>Step 1:</a:t>
            </a:r>
          </a:p>
        </p:txBody>
      </p:sp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Reactions – Double Replacement</a:t>
            </a:r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2949668" y="2812094"/>
            <a:ext cx="3086071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 err="1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3200" dirty="0" err="1">
                <a:solidFill>
                  <a:srgbClr val="00FF00"/>
                </a:solidFill>
                <a:latin typeface="Garamond" pitchFamily="18" charset="0"/>
              </a:rPr>
              <a:t>Cl</a:t>
            </a:r>
            <a:r>
              <a:rPr lang="en-US" sz="3200" baseline="-25000" dirty="0">
                <a:latin typeface="Garamond" pitchFamily="18" charset="0"/>
              </a:rPr>
              <a:t>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dirty="0">
                <a:latin typeface="Garamond" pitchFamily="18" charset="0"/>
              </a:rPr>
              <a:t> + </a:t>
            </a:r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Ti</a:t>
            </a:r>
            <a:r>
              <a:rPr lang="en-US" sz="3200" dirty="0">
                <a:latin typeface="Garamond" pitchFamily="18" charset="0"/>
              </a:rPr>
              <a:t>(</a:t>
            </a:r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OH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4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48" name="Text Box 3"/>
          <p:cNvSpPr txBox="1">
            <a:spLocks noChangeArrowheads="1"/>
          </p:cNvSpPr>
          <p:nvPr/>
        </p:nvSpPr>
        <p:spPr bwMode="auto">
          <a:xfrm>
            <a:off x="1965326" y="838200"/>
            <a:ext cx="82454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Write the balanced chemical equation for the reaction between hydrochloric acid and titanium (IV) hydroxide</a:t>
            </a:r>
          </a:p>
        </p:txBody>
      </p:sp>
      <p:sp>
        <p:nvSpPr>
          <p:cNvPr id="56" name="Text Box 18"/>
          <p:cNvSpPr txBox="1">
            <a:spLocks noChangeArrowheads="1"/>
          </p:cNvSpPr>
          <p:nvPr/>
        </p:nvSpPr>
        <p:spPr bwMode="auto">
          <a:xfrm>
            <a:off x="1676400" y="4461742"/>
            <a:ext cx="12732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Step 2:</a:t>
            </a:r>
          </a:p>
        </p:txBody>
      </p:sp>
      <p:sp>
        <p:nvSpPr>
          <p:cNvPr id="57" name="Text Box 19"/>
          <p:cNvSpPr txBox="1">
            <a:spLocks noChangeArrowheads="1"/>
          </p:cNvSpPr>
          <p:nvPr/>
        </p:nvSpPr>
        <p:spPr bwMode="auto">
          <a:xfrm>
            <a:off x="9533298" y="3921830"/>
            <a:ext cx="676758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Cl</a:t>
            </a:r>
            <a:r>
              <a:rPr lang="en-US" sz="32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32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59" name="Text Box 22"/>
          <p:cNvSpPr txBox="1">
            <a:spLocks noChangeArrowheads="1"/>
          </p:cNvSpPr>
          <p:nvPr/>
        </p:nvSpPr>
        <p:spPr bwMode="auto">
          <a:xfrm>
            <a:off x="6719734" y="3921830"/>
            <a:ext cx="67996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3200" baseline="30000" dirty="0">
                <a:solidFill>
                  <a:srgbClr val="FFC000"/>
                </a:solidFill>
                <a:latin typeface="Garamond" pitchFamily="18" charset="0"/>
              </a:rPr>
              <a:t>+</a:t>
            </a:r>
            <a:endParaRPr lang="en-US" sz="32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60" name="Text Box 23"/>
          <p:cNvSpPr txBox="1">
            <a:spLocks noChangeArrowheads="1"/>
          </p:cNvSpPr>
          <p:nvPr/>
        </p:nvSpPr>
        <p:spPr bwMode="auto">
          <a:xfrm>
            <a:off x="8753332" y="3921830"/>
            <a:ext cx="8418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Ti</a:t>
            </a:r>
            <a:r>
              <a:rPr lang="en-US" sz="3200" baseline="30000" dirty="0">
                <a:solidFill>
                  <a:srgbClr val="FF0000"/>
                </a:solidFill>
                <a:latin typeface="Garamond" pitchFamily="18" charset="0"/>
              </a:rPr>
              <a:t>4+</a:t>
            </a:r>
            <a:endParaRPr lang="en-US" sz="32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61" name="Text Box 24"/>
          <p:cNvSpPr txBox="1">
            <a:spLocks noChangeArrowheads="1"/>
          </p:cNvSpPr>
          <p:nvPr/>
        </p:nvSpPr>
        <p:spPr bwMode="auto">
          <a:xfrm>
            <a:off x="7246795" y="3921830"/>
            <a:ext cx="95407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OH</a:t>
            </a:r>
            <a:r>
              <a:rPr lang="en-US" sz="32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32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62" name="Text Box 25"/>
          <p:cNvSpPr txBox="1">
            <a:spLocks noChangeArrowheads="1"/>
          </p:cNvSpPr>
          <p:nvPr/>
        </p:nvSpPr>
        <p:spPr bwMode="auto">
          <a:xfrm>
            <a:off x="8313594" y="3921830"/>
            <a:ext cx="45875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>
                <a:latin typeface="Garamond" pitchFamily="18" charset="0"/>
              </a:rPr>
              <a:t>+</a:t>
            </a:r>
          </a:p>
        </p:txBody>
      </p:sp>
      <p:sp>
        <p:nvSpPr>
          <p:cNvPr id="63" name="Text Box 28"/>
          <p:cNvSpPr txBox="1">
            <a:spLocks noChangeArrowheads="1"/>
          </p:cNvSpPr>
          <p:nvPr/>
        </p:nvSpPr>
        <p:spPr bwMode="auto">
          <a:xfrm>
            <a:off x="1676401" y="6100042"/>
            <a:ext cx="12732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>
                <a:latin typeface="Garamond" pitchFamily="18" charset="0"/>
              </a:rPr>
              <a:t>Step 3:</a:t>
            </a:r>
          </a:p>
        </p:txBody>
      </p:sp>
      <p:sp>
        <p:nvSpPr>
          <p:cNvPr id="79" name="Text Box 26"/>
          <p:cNvSpPr txBox="1">
            <a:spLocks noChangeArrowheads="1"/>
          </p:cNvSpPr>
          <p:nvPr/>
        </p:nvSpPr>
        <p:spPr bwMode="auto">
          <a:xfrm>
            <a:off x="8153401" y="6100040"/>
            <a:ext cx="139169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+ </a:t>
            </a:r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Ti</a:t>
            </a:r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Cl</a:t>
            </a:r>
            <a:r>
              <a:rPr lang="en-US" sz="3200" baseline="-25000" dirty="0">
                <a:latin typeface="Garamond" pitchFamily="18" charset="0"/>
              </a:rPr>
              <a:t>4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80" name="Text Box 26"/>
          <p:cNvSpPr txBox="1">
            <a:spLocks noChangeArrowheads="1"/>
          </p:cNvSpPr>
          <p:nvPr/>
        </p:nvSpPr>
        <p:spPr bwMode="auto">
          <a:xfrm>
            <a:off x="6946794" y="6100040"/>
            <a:ext cx="113040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OH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81" name="Text Box 4"/>
          <p:cNvSpPr txBox="1">
            <a:spLocks noChangeArrowheads="1"/>
          </p:cNvSpPr>
          <p:nvPr/>
        </p:nvSpPr>
        <p:spPr bwMode="auto">
          <a:xfrm>
            <a:off x="2751498" y="3921830"/>
            <a:ext cx="67996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3200" baseline="30000" dirty="0">
                <a:solidFill>
                  <a:srgbClr val="FFC000"/>
                </a:solidFill>
                <a:latin typeface="Garamond" pitchFamily="18" charset="0"/>
              </a:rPr>
              <a:t>+</a:t>
            </a:r>
            <a:endParaRPr lang="en-US" sz="32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82" name="Text Box 5"/>
          <p:cNvSpPr txBox="1">
            <a:spLocks noChangeArrowheads="1"/>
          </p:cNvSpPr>
          <p:nvPr/>
        </p:nvSpPr>
        <p:spPr bwMode="auto">
          <a:xfrm>
            <a:off x="3361098" y="3921830"/>
            <a:ext cx="676758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Cl</a:t>
            </a:r>
            <a:r>
              <a:rPr lang="en-US" sz="32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32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83" name="Text Box 6"/>
          <p:cNvSpPr txBox="1">
            <a:spLocks noChangeArrowheads="1"/>
          </p:cNvSpPr>
          <p:nvPr/>
        </p:nvSpPr>
        <p:spPr bwMode="auto">
          <a:xfrm>
            <a:off x="4191001" y="3921830"/>
            <a:ext cx="8418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Ti</a:t>
            </a:r>
            <a:r>
              <a:rPr lang="en-US" sz="3200" baseline="30000" dirty="0">
                <a:solidFill>
                  <a:srgbClr val="FF0000"/>
                </a:solidFill>
                <a:latin typeface="Garamond" pitchFamily="18" charset="0"/>
              </a:rPr>
              <a:t>4+</a:t>
            </a:r>
            <a:endParaRPr lang="en-US" sz="32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5105402" y="3921830"/>
            <a:ext cx="95407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OH</a:t>
            </a:r>
            <a:r>
              <a:rPr lang="en-US" sz="32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32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85" name="Text Box 8"/>
          <p:cNvSpPr txBox="1">
            <a:spLocks noChangeArrowheads="1"/>
          </p:cNvSpPr>
          <p:nvPr/>
        </p:nvSpPr>
        <p:spPr bwMode="auto">
          <a:xfrm>
            <a:off x="5890010" y="4453643"/>
            <a:ext cx="58699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86" name="Text Box 3"/>
          <p:cNvSpPr txBox="1">
            <a:spLocks noChangeArrowheads="1"/>
          </p:cNvSpPr>
          <p:nvPr/>
        </p:nvSpPr>
        <p:spPr bwMode="auto">
          <a:xfrm>
            <a:off x="2949668" y="4453642"/>
            <a:ext cx="3086071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 err="1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3200" dirty="0" err="1">
                <a:solidFill>
                  <a:srgbClr val="00FF00"/>
                </a:solidFill>
                <a:latin typeface="Garamond" pitchFamily="18" charset="0"/>
              </a:rPr>
              <a:t>Cl</a:t>
            </a:r>
            <a:r>
              <a:rPr lang="en-US" sz="3200" baseline="-25000" dirty="0">
                <a:latin typeface="Garamond" pitchFamily="18" charset="0"/>
              </a:rPr>
              <a:t>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dirty="0">
                <a:latin typeface="Garamond" pitchFamily="18" charset="0"/>
              </a:rPr>
              <a:t> + </a:t>
            </a:r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Ti</a:t>
            </a:r>
            <a:r>
              <a:rPr lang="en-US" sz="3200" dirty="0">
                <a:latin typeface="Garamond" pitchFamily="18" charset="0"/>
              </a:rPr>
              <a:t>(</a:t>
            </a:r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OH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4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87" name="Text Box 19"/>
          <p:cNvSpPr txBox="1">
            <a:spLocks noChangeArrowheads="1"/>
          </p:cNvSpPr>
          <p:nvPr/>
        </p:nvSpPr>
        <p:spPr bwMode="auto">
          <a:xfrm>
            <a:off x="9533298" y="5568229"/>
            <a:ext cx="676758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Cl</a:t>
            </a:r>
            <a:r>
              <a:rPr lang="en-US" sz="32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32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88" name="Text Box 22"/>
          <p:cNvSpPr txBox="1">
            <a:spLocks noChangeArrowheads="1"/>
          </p:cNvSpPr>
          <p:nvPr/>
        </p:nvSpPr>
        <p:spPr bwMode="auto">
          <a:xfrm>
            <a:off x="6719734" y="5568229"/>
            <a:ext cx="67996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3200" baseline="30000" dirty="0">
                <a:solidFill>
                  <a:srgbClr val="FFC000"/>
                </a:solidFill>
                <a:latin typeface="Garamond" pitchFamily="18" charset="0"/>
              </a:rPr>
              <a:t>+</a:t>
            </a:r>
            <a:endParaRPr lang="en-US" sz="32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89" name="Text Box 23"/>
          <p:cNvSpPr txBox="1">
            <a:spLocks noChangeArrowheads="1"/>
          </p:cNvSpPr>
          <p:nvPr/>
        </p:nvSpPr>
        <p:spPr bwMode="auto">
          <a:xfrm>
            <a:off x="8753332" y="5568229"/>
            <a:ext cx="8418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Ti</a:t>
            </a:r>
            <a:r>
              <a:rPr lang="en-US" sz="3200" baseline="30000" dirty="0">
                <a:solidFill>
                  <a:srgbClr val="FF0000"/>
                </a:solidFill>
                <a:latin typeface="Garamond" pitchFamily="18" charset="0"/>
              </a:rPr>
              <a:t>4+</a:t>
            </a:r>
            <a:endParaRPr lang="en-US" sz="32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90" name="Text Box 24"/>
          <p:cNvSpPr txBox="1">
            <a:spLocks noChangeArrowheads="1"/>
          </p:cNvSpPr>
          <p:nvPr/>
        </p:nvSpPr>
        <p:spPr bwMode="auto">
          <a:xfrm>
            <a:off x="7246795" y="5568229"/>
            <a:ext cx="95407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OH</a:t>
            </a:r>
            <a:r>
              <a:rPr lang="en-US" sz="32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32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91" name="Text Box 25"/>
          <p:cNvSpPr txBox="1">
            <a:spLocks noChangeArrowheads="1"/>
          </p:cNvSpPr>
          <p:nvPr/>
        </p:nvSpPr>
        <p:spPr bwMode="auto">
          <a:xfrm>
            <a:off x="8313594" y="5568229"/>
            <a:ext cx="45875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>
                <a:latin typeface="Garamond" pitchFamily="18" charset="0"/>
              </a:rPr>
              <a:t>+</a:t>
            </a:r>
          </a:p>
        </p:txBody>
      </p:sp>
      <p:sp>
        <p:nvSpPr>
          <p:cNvPr id="92" name="Text Box 4"/>
          <p:cNvSpPr txBox="1">
            <a:spLocks noChangeArrowheads="1"/>
          </p:cNvSpPr>
          <p:nvPr/>
        </p:nvSpPr>
        <p:spPr bwMode="auto">
          <a:xfrm>
            <a:off x="2751498" y="5568229"/>
            <a:ext cx="67996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3200" baseline="30000" dirty="0">
                <a:solidFill>
                  <a:srgbClr val="FFC000"/>
                </a:solidFill>
                <a:latin typeface="Garamond" pitchFamily="18" charset="0"/>
              </a:rPr>
              <a:t>+</a:t>
            </a:r>
            <a:endParaRPr lang="en-US" sz="32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93" name="Text Box 5"/>
          <p:cNvSpPr txBox="1">
            <a:spLocks noChangeArrowheads="1"/>
          </p:cNvSpPr>
          <p:nvPr/>
        </p:nvSpPr>
        <p:spPr bwMode="auto">
          <a:xfrm>
            <a:off x="3361098" y="5568229"/>
            <a:ext cx="676758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Cl</a:t>
            </a:r>
            <a:r>
              <a:rPr lang="en-US" sz="32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32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94" name="Text Box 6"/>
          <p:cNvSpPr txBox="1">
            <a:spLocks noChangeArrowheads="1"/>
          </p:cNvSpPr>
          <p:nvPr/>
        </p:nvSpPr>
        <p:spPr bwMode="auto">
          <a:xfrm>
            <a:off x="4191001" y="5568229"/>
            <a:ext cx="8418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Ti</a:t>
            </a:r>
            <a:r>
              <a:rPr lang="en-US" sz="3200" baseline="30000" dirty="0">
                <a:solidFill>
                  <a:srgbClr val="FF0000"/>
                </a:solidFill>
                <a:latin typeface="Garamond" pitchFamily="18" charset="0"/>
              </a:rPr>
              <a:t>4+</a:t>
            </a:r>
            <a:endParaRPr lang="en-US" sz="32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5105402" y="5568229"/>
            <a:ext cx="95407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OH</a:t>
            </a:r>
            <a:r>
              <a:rPr lang="en-US" sz="32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32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96" name="Text Box 8"/>
          <p:cNvSpPr txBox="1">
            <a:spLocks noChangeArrowheads="1"/>
          </p:cNvSpPr>
          <p:nvPr/>
        </p:nvSpPr>
        <p:spPr bwMode="auto">
          <a:xfrm>
            <a:off x="5890010" y="6100042"/>
            <a:ext cx="58699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97" name="Text Box 3"/>
          <p:cNvSpPr txBox="1">
            <a:spLocks noChangeArrowheads="1"/>
          </p:cNvSpPr>
          <p:nvPr/>
        </p:nvSpPr>
        <p:spPr bwMode="auto">
          <a:xfrm>
            <a:off x="2949668" y="6100041"/>
            <a:ext cx="3086071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 err="1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3200" dirty="0" err="1">
                <a:solidFill>
                  <a:srgbClr val="00FF00"/>
                </a:solidFill>
                <a:latin typeface="Garamond" pitchFamily="18" charset="0"/>
              </a:rPr>
              <a:t>Cl</a:t>
            </a:r>
            <a:r>
              <a:rPr lang="en-US" sz="3200" baseline="-25000" dirty="0">
                <a:latin typeface="Garamond" pitchFamily="18" charset="0"/>
              </a:rPr>
              <a:t>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dirty="0">
                <a:latin typeface="Garamond" pitchFamily="18" charset="0"/>
              </a:rPr>
              <a:t> + </a:t>
            </a:r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Ti</a:t>
            </a:r>
            <a:r>
              <a:rPr lang="en-US" sz="3200" dirty="0">
                <a:latin typeface="Garamond" pitchFamily="18" charset="0"/>
              </a:rPr>
              <a:t>(</a:t>
            </a:r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OH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4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895600" y="6115641"/>
            <a:ext cx="6699599" cy="5535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742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4" dur="indefinite"/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5" dur="indefinite"/>
                                        <p:tgtEl>
                                          <p:spTgt spid="1226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7" dur="indefinite"/>
                                        <p:tgtEl>
                                          <p:spTgt spid="122676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8" dur="indefinite"/>
                                        <p:tgtEl>
                                          <p:spTgt spid="1226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1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3" dur="indefinite"/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4" dur="indefinite"/>
                                        <p:tgtEl>
                                          <p:spTgt spid="122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6" dur="indefinite"/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7" dur="indefinite"/>
                                        <p:tgtEl>
                                          <p:spTgt spid="122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9" dur="indefinite"/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0" dur="indefinite"/>
                                        <p:tgtEl>
                                          <p:spTgt spid="1226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2" dur="indefinite"/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3" dur="indefinite"/>
                                        <p:tgtEl>
                                          <p:spTgt spid="1226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9" dur="indefinite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0" dur="indefinite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2" dur="indefinite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3" dur="indefinite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5" dur="indefinite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6" dur="indefinite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8" dur="indefinite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9" dur="indefinite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1" dur="indefinite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2" dur="indefinite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4" dur="indefinite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5" dur="indefinite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7" dur="indefinite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8" dur="indefinite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0" dur="indefinite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1" dur="indefinite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3" dur="indefinite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4" dur="indefinite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6" dur="indefinite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7" dur="indefinite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9" dur="indefinite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0" dur="indefinite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2" dur="indefinite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3" dur="indefinite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6756" grpId="0"/>
      <p:bldP spid="1226756" grpId="1"/>
      <p:bldP spid="1226757" grpId="0"/>
      <p:bldP spid="1226757" grpId="1"/>
      <p:bldP spid="1226758" grpId="0"/>
      <p:bldP spid="1226758" grpId="1"/>
      <p:bldP spid="1226759" grpId="0"/>
      <p:bldP spid="1226759" grpId="1"/>
      <p:bldP spid="1226760" grpId="0"/>
      <p:bldP spid="1226760" grpId="1"/>
      <p:bldP spid="1226769" grpId="0"/>
      <p:bldP spid="1226769" grpId="1"/>
      <p:bldP spid="35" grpId="0"/>
      <p:bldP spid="35" grpId="1"/>
      <p:bldP spid="56" grpId="0"/>
      <p:bldP spid="56" grpId="1"/>
      <p:bldP spid="57" grpId="0"/>
      <p:bldP spid="57" grpId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79" grpId="0"/>
      <p:bldP spid="80" grpId="0"/>
      <p:bldP spid="81" grpId="0"/>
      <p:bldP spid="81" grpId="1"/>
      <p:bldP spid="82" grpId="0"/>
      <p:bldP spid="82" grpId="1"/>
      <p:bldP spid="83" grpId="0"/>
      <p:bldP spid="83" grpId="1"/>
      <p:bldP spid="84" grpId="0"/>
      <p:bldP spid="84" grpId="1"/>
      <p:bldP spid="85" grpId="0"/>
      <p:bldP spid="85" grpId="1"/>
      <p:bldP spid="86" grpId="0"/>
      <p:bldP spid="86" grpId="1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3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Reactions – Double Replacement</a:t>
            </a:r>
          </a:p>
        </p:txBody>
      </p:sp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524000" y="1244042"/>
            <a:ext cx="914400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4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 err="1">
                <a:latin typeface="Garamond" pitchFamily="18" charset="0"/>
              </a:rPr>
              <a:t>HCl</a:t>
            </a:r>
            <a:r>
              <a:rPr lang="en-US" sz="3600" baseline="-25000" dirty="0">
                <a:latin typeface="Garamond" pitchFamily="18" charset="0"/>
              </a:rPr>
              <a:t>(</a:t>
            </a:r>
            <a:r>
              <a:rPr lang="en-US" sz="3600" baseline="-25000" dirty="0" err="1">
                <a:latin typeface="Garamond" pitchFamily="18" charset="0"/>
              </a:rPr>
              <a:t>aq</a:t>
            </a:r>
            <a:r>
              <a:rPr lang="en-US" sz="3600" baseline="-25000" dirty="0">
                <a:latin typeface="Garamond" pitchFamily="18" charset="0"/>
              </a:rPr>
              <a:t>)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Ti(OH)</a:t>
            </a:r>
            <a:r>
              <a:rPr lang="en-US" sz="3600" baseline="-25000" dirty="0">
                <a:latin typeface="Garamond" pitchFamily="18" charset="0"/>
              </a:rPr>
              <a:t>4(s)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4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HOH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(l)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TiCl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4(</a:t>
            </a:r>
            <a:r>
              <a:rPr lang="en-US" sz="36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60" name="Text Box 28"/>
          <p:cNvSpPr txBox="1">
            <a:spLocks noChangeArrowheads="1"/>
          </p:cNvSpPr>
          <p:nvPr/>
        </p:nvSpPr>
        <p:spPr bwMode="auto">
          <a:xfrm>
            <a:off x="1676401" y="609601"/>
            <a:ext cx="12732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Step 4: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543224" y="4114799"/>
            <a:ext cx="49722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H</a:t>
            </a: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2483914" y="4707279"/>
            <a:ext cx="55653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 err="1">
                <a:latin typeface="Garamond" pitchFamily="18" charset="0"/>
              </a:rPr>
              <a:t>Cl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509562" y="5291200"/>
            <a:ext cx="53088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Ti</a:t>
            </a:r>
          </a:p>
        </p:txBody>
      </p:sp>
      <p:sp>
        <p:nvSpPr>
          <p:cNvPr id="8" name="Text Box 28"/>
          <p:cNvSpPr txBox="1">
            <a:spLocks noChangeArrowheads="1"/>
          </p:cNvSpPr>
          <p:nvPr/>
        </p:nvSpPr>
        <p:spPr bwMode="auto">
          <a:xfrm>
            <a:off x="2222624" y="5892240"/>
            <a:ext cx="81782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OH</a:t>
            </a:r>
          </a:p>
        </p:txBody>
      </p:sp>
      <p:sp>
        <p:nvSpPr>
          <p:cNvPr id="9" name="Text Box 28"/>
          <p:cNvSpPr txBox="1">
            <a:spLocks noChangeArrowheads="1"/>
          </p:cNvSpPr>
          <p:nvPr/>
        </p:nvSpPr>
        <p:spPr bwMode="auto">
          <a:xfrm>
            <a:off x="7178600" y="4114799"/>
            <a:ext cx="49722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H</a:t>
            </a:r>
          </a:p>
        </p:txBody>
      </p:sp>
      <p:sp>
        <p:nvSpPr>
          <p:cNvPr id="10" name="Text Box 28"/>
          <p:cNvSpPr txBox="1">
            <a:spLocks noChangeArrowheads="1"/>
          </p:cNvSpPr>
          <p:nvPr/>
        </p:nvSpPr>
        <p:spPr bwMode="auto">
          <a:xfrm>
            <a:off x="7119290" y="4707279"/>
            <a:ext cx="55653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 err="1">
                <a:latin typeface="Garamond" pitchFamily="18" charset="0"/>
              </a:rPr>
              <a:t>Cl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11" name="Text Box 28"/>
          <p:cNvSpPr txBox="1">
            <a:spLocks noChangeArrowheads="1"/>
          </p:cNvSpPr>
          <p:nvPr/>
        </p:nvSpPr>
        <p:spPr bwMode="auto">
          <a:xfrm>
            <a:off x="7144938" y="5291200"/>
            <a:ext cx="53088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Ti</a:t>
            </a:r>
          </a:p>
        </p:txBody>
      </p:sp>
      <p:sp>
        <p:nvSpPr>
          <p:cNvPr id="12" name="Text Box 28"/>
          <p:cNvSpPr txBox="1">
            <a:spLocks noChangeArrowheads="1"/>
          </p:cNvSpPr>
          <p:nvPr/>
        </p:nvSpPr>
        <p:spPr bwMode="auto">
          <a:xfrm>
            <a:off x="6858000" y="5892240"/>
            <a:ext cx="81782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OH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3429000" y="411479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3433004" y="470727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3433004" y="529120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3429000" y="589224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4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8153400" y="411479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8157404" y="470727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4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8157404" y="529120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8153400" y="589224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1524000" y="1244042"/>
            <a:ext cx="914400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4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 err="1">
                <a:latin typeface="Garamond" pitchFamily="18" charset="0"/>
              </a:rPr>
              <a:t>HCl</a:t>
            </a:r>
            <a:r>
              <a:rPr lang="en-US" sz="3600" baseline="-25000" dirty="0">
                <a:latin typeface="Garamond" pitchFamily="18" charset="0"/>
              </a:rPr>
              <a:t>(</a:t>
            </a:r>
            <a:r>
              <a:rPr lang="en-US" sz="3600" baseline="-25000" dirty="0" err="1">
                <a:latin typeface="Garamond" pitchFamily="18" charset="0"/>
              </a:rPr>
              <a:t>aq</a:t>
            </a:r>
            <a:r>
              <a:rPr lang="en-US" sz="3600" baseline="-25000" dirty="0">
                <a:latin typeface="Garamond" pitchFamily="18" charset="0"/>
              </a:rPr>
              <a:t>)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Ti(OH)</a:t>
            </a:r>
            <a:r>
              <a:rPr lang="en-US" sz="3600" baseline="-25000" dirty="0">
                <a:latin typeface="Garamond" pitchFamily="18" charset="0"/>
              </a:rPr>
              <a:t>4(s)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4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HOH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(l)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TiCl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4(</a:t>
            </a:r>
            <a:r>
              <a:rPr lang="en-US" sz="36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4343400" y="411479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4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4347404" y="470727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4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4347405" y="5291200"/>
            <a:ext cx="34653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4343400" y="589224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4</a:t>
            </a:r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1524000" y="1244042"/>
            <a:ext cx="914400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4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 err="1">
                <a:latin typeface="Garamond" pitchFamily="18" charset="0"/>
              </a:rPr>
              <a:t>HCl</a:t>
            </a:r>
            <a:r>
              <a:rPr lang="en-US" sz="3600" baseline="-25000" dirty="0">
                <a:latin typeface="Garamond" pitchFamily="18" charset="0"/>
              </a:rPr>
              <a:t>(</a:t>
            </a:r>
            <a:r>
              <a:rPr lang="en-US" sz="3600" baseline="-25000" dirty="0" err="1">
                <a:latin typeface="Garamond" pitchFamily="18" charset="0"/>
              </a:rPr>
              <a:t>aq</a:t>
            </a:r>
            <a:r>
              <a:rPr lang="en-US" sz="3600" baseline="-25000" dirty="0">
                <a:latin typeface="Garamond" pitchFamily="18" charset="0"/>
              </a:rPr>
              <a:t>)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Ti(OH)</a:t>
            </a:r>
            <a:r>
              <a:rPr lang="en-US" sz="3600" baseline="-25000" dirty="0">
                <a:latin typeface="Garamond" pitchFamily="18" charset="0"/>
              </a:rPr>
              <a:t>4(s)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4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HOH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(l)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TiCl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4(</a:t>
            </a:r>
            <a:r>
              <a:rPr lang="en-US" sz="36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9067800" y="411479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4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9071804" y="470727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4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9071805" y="5291200"/>
            <a:ext cx="34653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9067800" y="589224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4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55861" y="3657600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980261" y="3657600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305925" y="3657600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9046126" y="3657600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4688820" y="2362199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</p:spTree>
    <p:extLst>
      <p:ext uri="{BB962C8B-B14F-4D97-AF65-F5344CB8AC3E}">
        <p14:creationId xmlns:p14="http://schemas.microsoft.com/office/powerpoint/2010/main" val="3318043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1" grpId="1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2" grpId="0"/>
      <p:bldP spid="37" grpId="0"/>
      <p:bldP spid="38" grpId="0"/>
      <p:bldP spid="39" grpId="0"/>
      <p:bldP spid="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4707" name="Rectangle 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Reactions – Double Replacement</a:t>
            </a:r>
          </a:p>
        </p:txBody>
      </p:sp>
      <p:sp>
        <p:nvSpPr>
          <p:cNvPr id="1224708" name="Text Box 4"/>
          <p:cNvSpPr txBox="1">
            <a:spLocks noChangeArrowheads="1"/>
          </p:cNvSpPr>
          <p:nvPr/>
        </p:nvSpPr>
        <p:spPr bwMode="auto">
          <a:xfrm>
            <a:off x="152400" y="990600"/>
            <a:ext cx="11887200" cy="2977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marL="1371600" indent="-1371600">
              <a:lnSpc>
                <a:spcPct val="150000"/>
              </a:lnSpc>
            </a:pPr>
            <a:r>
              <a:rPr lang="en-US" sz="3200" dirty="0">
                <a:latin typeface="Garamond" pitchFamily="18" charset="0"/>
              </a:rPr>
              <a:t>Step 1: </a:t>
            </a:r>
            <a:r>
              <a:rPr lang="en-US" sz="3200" dirty="0"/>
              <a:t>Write </a:t>
            </a:r>
            <a:r>
              <a:rPr lang="en-US" sz="3200" b="1" i="1" u="sng" dirty="0"/>
              <a:t>ONE</a:t>
            </a:r>
            <a:r>
              <a:rPr lang="en-US" sz="3200" dirty="0"/>
              <a:t> of each ion directly above the reactants</a:t>
            </a:r>
            <a:endParaRPr lang="en-US" sz="3200" dirty="0">
              <a:latin typeface="Garamond" pitchFamily="18" charset="0"/>
            </a:endParaRPr>
          </a:p>
          <a:p>
            <a:pPr marL="1371600" indent="-1371600">
              <a:lnSpc>
                <a:spcPct val="150000"/>
              </a:lnSpc>
            </a:pPr>
            <a:r>
              <a:rPr lang="en-US" sz="3200" dirty="0">
                <a:latin typeface="Garamond" pitchFamily="18" charset="0"/>
              </a:rPr>
              <a:t>Step 2: </a:t>
            </a:r>
            <a:r>
              <a:rPr lang="en-US" sz="3200" dirty="0"/>
              <a:t>Copy </a:t>
            </a:r>
            <a:r>
              <a:rPr lang="en-US" sz="3200" b="1" i="1" u="sng" dirty="0"/>
              <a:t>ONE</a:t>
            </a:r>
            <a:r>
              <a:rPr lang="en-US" sz="3200" dirty="0"/>
              <a:t> of each ion above the products, but swap the anions</a:t>
            </a:r>
            <a:endParaRPr lang="en-US" sz="3200" dirty="0"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dirty="0">
                <a:latin typeface="Garamond" pitchFamily="18" charset="0"/>
              </a:rPr>
              <a:t>Step 3: </a:t>
            </a:r>
            <a:r>
              <a:rPr lang="en-US" sz="3200" dirty="0"/>
              <a:t>Combine cations and anions to form </a:t>
            </a:r>
            <a:r>
              <a:rPr lang="en-US" sz="3200" b="1" i="1" u="sng" dirty="0"/>
              <a:t>neutral</a:t>
            </a:r>
            <a:r>
              <a:rPr lang="en-US" sz="3200" dirty="0"/>
              <a:t> compounds</a:t>
            </a:r>
            <a:endParaRPr lang="en-US" sz="3200" dirty="0"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dirty="0">
                <a:latin typeface="Garamond" pitchFamily="18" charset="0"/>
              </a:rPr>
              <a:t>Step 4:  Balance atoms (or ions) using coefficients</a:t>
            </a:r>
          </a:p>
        </p:txBody>
      </p:sp>
    </p:spTree>
    <p:extLst>
      <p:ext uri="{BB962C8B-B14F-4D97-AF65-F5344CB8AC3E}">
        <p14:creationId xmlns:p14="http://schemas.microsoft.com/office/powerpoint/2010/main" val="368085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4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4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47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56" name="Text Box 4"/>
          <p:cNvSpPr txBox="1">
            <a:spLocks noChangeArrowheads="1"/>
          </p:cNvSpPr>
          <p:nvPr/>
        </p:nvSpPr>
        <p:spPr bwMode="auto">
          <a:xfrm>
            <a:off x="2862735" y="2280282"/>
            <a:ext cx="74729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Pb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4+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1226757" name="Text Box 5"/>
          <p:cNvSpPr txBox="1">
            <a:spLocks noChangeArrowheads="1"/>
          </p:cNvSpPr>
          <p:nvPr/>
        </p:nvSpPr>
        <p:spPr bwMode="auto">
          <a:xfrm>
            <a:off x="3448008" y="2280282"/>
            <a:ext cx="861103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NO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58" name="Text Box 6"/>
          <p:cNvSpPr txBox="1">
            <a:spLocks noChangeArrowheads="1"/>
          </p:cNvSpPr>
          <p:nvPr/>
        </p:nvSpPr>
        <p:spPr bwMode="auto">
          <a:xfrm>
            <a:off x="4438607" y="2280282"/>
            <a:ext cx="769732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Co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9" name="Text Box 7"/>
          <p:cNvSpPr txBox="1">
            <a:spLocks noChangeArrowheads="1"/>
          </p:cNvSpPr>
          <p:nvPr/>
        </p:nvSpPr>
        <p:spPr bwMode="auto">
          <a:xfrm>
            <a:off x="5040076" y="2280282"/>
            <a:ext cx="1018197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CrO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4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1226760" name="Text Box 8"/>
          <p:cNvSpPr txBox="1">
            <a:spLocks noChangeArrowheads="1"/>
          </p:cNvSpPr>
          <p:nvPr/>
        </p:nvSpPr>
        <p:spPr bwMode="auto">
          <a:xfrm>
            <a:off x="6039012" y="2812095"/>
            <a:ext cx="486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  <a:sym typeface="Wingdings" pitchFamily="2" charset="2"/>
              </a:rPr>
              <a:t></a:t>
            </a:r>
            <a:endParaRPr lang="en-US" sz="2400">
              <a:latin typeface="Garamond" pitchFamily="18" charset="0"/>
            </a:endParaRPr>
          </a:p>
        </p:txBody>
      </p:sp>
      <p:sp>
        <p:nvSpPr>
          <p:cNvPr id="1226769" name="Text Box 17"/>
          <p:cNvSpPr txBox="1">
            <a:spLocks noChangeArrowheads="1"/>
          </p:cNvSpPr>
          <p:nvPr/>
        </p:nvSpPr>
        <p:spPr bwMode="auto">
          <a:xfrm>
            <a:off x="1676401" y="2812095"/>
            <a:ext cx="99953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Step 1:</a:t>
            </a:r>
          </a:p>
        </p:txBody>
      </p:sp>
      <p:sp>
        <p:nvSpPr>
          <p:cNvPr id="1226770" name="Text Box 18"/>
          <p:cNvSpPr txBox="1">
            <a:spLocks noChangeArrowheads="1"/>
          </p:cNvSpPr>
          <p:nvPr/>
        </p:nvSpPr>
        <p:spPr bwMode="auto">
          <a:xfrm>
            <a:off x="1676400" y="4461743"/>
            <a:ext cx="99953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Step 2:</a:t>
            </a:r>
          </a:p>
        </p:txBody>
      </p:sp>
      <p:sp>
        <p:nvSpPr>
          <p:cNvPr id="1226771" name="Text Box 19"/>
          <p:cNvSpPr txBox="1">
            <a:spLocks noChangeArrowheads="1"/>
          </p:cNvSpPr>
          <p:nvPr/>
        </p:nvSpPr>
        <p:spPr bwMode="auto">
          <a:xfrm>
            <a:off x="9466088" y="3917627"/>
            <a:ext cx="861103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NO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74" name="Text Box 22"/>
          <p:cNvSpPr txBox="1">
            <a:spLocks noChangeArrowheads="1"/>
          </p:cNvSpPr>
          <p:nvPr/>
        </p:nvSpPr>
        <p:spPr bwMode="auto">
          <a:xfrm>
            <a:off x="6705600" y="3917627"/>
            <a:ext cx="74729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Pb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4+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1226775" name="Text Box 23"/>
          <p:cNvSpPr txBox="1">
            <a:spLocks noChangeArrowheads="1"/>
          </p:cNvSpPr>
          <p:nvPr/>
        </p:nvSpPr>
        <p:spPr bwMode="auto">
          <a:xfrm>
            <a:off x="8876352" y="3917627"/>
            <a:ext cx="769732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Co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76" name="Text Box 24"/>
          <p:cNvSpPr txBox="1">
            <a:spLocks noChangeArrowheads="1"/>
          </p:cNvSpPr>
          <p:nvPr/>
        </p:nvSpPr>
        <p:spPr bwMode="auto">
          <a:xfrm>
            <a:off x="7306380" y="3917627"/>
            <a:ext cx="1018197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CrO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4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1226777" name="Text Box 25"/>
          <p:cNvSpPr txBox="1">
            <a:spLocks noChangeArrowheads="1"/>
          </p:cNvSpPr>
          <p:nvPr/>
        </p:nvSpPr>
        <p:spPr bwMode="auto">
          <a:xfrm>
            <a:off x="8525580" y="3917627"/>
            <a:ext cx="38982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+</a:t>
            </a:r>
          </a:p>
        </p:txBody>
      </p:sp>
      <p:sp>
        <p:nvSpPr>
          <p:cNvPr id="1226780" name="Text Box 28"/>
          <p:cNvSpPr txBox="1">
            <a:spLocks noChangeArrowheads="1"/>
          </p:cNvSpPr>
          <p:nvPr/>
        </p:nvSpPr>
        <p:spPr bwMode="auto">
          <a:xfrm>
            <a:off x="1676401" y="6108337"/>
            <a:ext cx="99953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Step 3:</a:t>
            </a:r>
          </a:p>
        </p:txBody>
      </p:sp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Reactions – Double Replacement</a:t>
            </a:r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2949668" y="2812094"/>
            <a:ext cx="3082865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 err="1">
                <a:solidFill>
                  <a:srgbClr val="FFC000"/>
                </a:solidFill>
                <a:latin typeface="Garamond" pitchFamily="18" charset="0"/>
              </a:rPr>
              <a:t>Pb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NO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4</a:t>
            </a:r>
            <a:r>
              <a:rPr lang="en-US" sz="2400" dirty="0">
                <a:latin typeface="Garamond" pitchFamily="18" charset="0"/>
              </a:rPr>
              <a:t> +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Co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CrO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4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3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40" name="Text Box 26"/>
          <p:cNvSpPr txBox="1">
            <a:spLocks noChangeArrowheads="1"/>
          </p:cNvSpPr>
          <p:nvPr/>
        </p:nvSpPr>
        <p:spPr bwMode="auto">
          <a:xfrm>
            <a:off x="8229600" y="6108337"/>
            <a:ext cx="1669016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</a:rPr>
              <a:t>+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Co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NO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3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53" name="Text Box 26"/>
          <p:cNvSpPr txBox="1">
            <a:spLocks noChangeArrowheads="1"/>
          </p:cNvSpPr>
          <p:nvPr/>
        </p:nvSpPr>
        <p:spPr bwMode="auto">
          <a:xfrm>
            <a:off x="6804240" y="6108337"/>
            <a:ext cx="142536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 err="1">
                <a:solidFill>
                  <a:srgbClr val="FFC000"/>
                </a:solidFill>
                <a:latin typeface="Garamond" pitchFamily="18" charset="0"/>
              </a:rPr>
              <a:t>Pb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CrO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4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2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48" name="Text Box 3"/>
          <p:cNvSpPr txBox="1">
            <a:spLocks noChangeArrowheads="1"/>
          </p:cNvSpPr>
          <p:nvPr/>
        </p:nvSpPr>
        <p:spPr bwMode="auto">
          <a:xfrm>
            <a:off x="1981200" y="914400"/>
            <a:ext cx="8305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0" tIns="45705" rIns="91410" bIns="45705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Write the balanced chemical reaction for the reaction of lead (IV) nitrate with cobalt (III) chromate</a:t>
            </a:r>
          </a:p>
        </p:txBody>
      </p:sp>
      <p:sp>
        <p:nvSpPr>
          <p:cNvPr id="55" name="Text Box 4"/>
          <p:cNvSpPr txBox="1">
            <a:spLocks noChangeArrowheads="1"/>
          </p:cNvSpPr>
          <p:nvPr/>
        </p:nvSpPr>
        <p:spPr bwMode="auto">
          <a:xfrm>
            <a:off x="2862735" y="3917627"/>
            <a:ext cx="74729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Pb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4+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56" name="Text Box 5"/>
          <p:cNvSpPr txBox="1">
            <a:spLocks noChangeArrowheads="1"/>
          </p:cNvSpPr>
          <p:nvPr/>
        </p:nvSpPr>
        <p:spPr bwMode="auto">
          <a:xfrm>
            <a:off x="3448008" y="3917627"/>
            <a:ext cx="861103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NO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57" name="Text Box 6"/>
          <p:cNvSpPr txBox="1">
            <a:spLocks noChangeArrowheads="1"/>
          </p:cNvSpPr>
          <p:nvPr/>
        </p:nvSpPr>
        <p:spPr bwMode="auto">
          <a:xfrm>
            <a:off x="4438607" y="3917627"/>
            <a:ext cx="769732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Co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5040076" y="3917627"/>
            <a:ext cx="1018197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CrO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4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6039012" y="4461743"/>
            <a:ext cx="486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60" name="Text Box 3"/>
          <p:cNvSpPr txBox="1">
            <a:spLocks noChangeArrowheads="1"/>
          </p:cNvSpPr>
          <p:nvPr/>
        </p:nvSpPr>
        <p:spPr bwMode="auto">
          <a:xfrm>
            <a:off x="2949668" y="4461743"/>
            <a:ext cx="3082865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 err="1">
                <a:solidFill>
                  <a:srgbClr val="FFC000"/>
                </a:solidFill>
                <a:latin typeface="Garamond" pitchFamily="18" charset="0"/>
              </a:rPr>
              <a:t>Pb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NO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4</a:t>
            </a:r>
            <a:r>
              <a:rPr lang="en-US" sz="2400" dirty="0">
                <a:latin typeface="Garamond" pitchFamily="18" charset="0"/>
              </a:rPr>
              <a:t> +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Co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CrO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4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3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61" name="Text Box 19"/>
          <p:cNvSpPr txBox="1">
            <a:spLocks noChangeArrowheads="1"/>
          </p:cNvSpPr>
          <p:nvPr/>
        </p:nvSpPr>
        <p:spPr bwMode="auto">
          <a:xfrm>
            <a:off x="9466088" y="5551717"/>
            <a:ext cx="861103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NO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62" name="Text Box 22"/>
          <p:cNvSpPr txBox="1">
            <a:spLocks noChangeArrowheads="1"/>
          </p:cNvSpPr>
          <p:nvPr/>
        </p:nvSpPr>
        <p:spPr bwMode="auto">
          <a:xfrm>
            <a:off x="6705600" y="5551717"/>
            <a:ext cx="74729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Pb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4+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63" name="Text Box 23"/>
          <p:cNvSpPr txBox="1">
            <a:spLocks noChangeArrowheads="1"/>
          </p:cNvSpPr>
          <p:nvPr/>
        </p:nvSpPr>
        <p:spPr bwMode="auto">
          <a:xfrm>
            <a:off x="8876352" y="5551717"/>
            <a:ext cx="769732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Co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64" name="Text Box 24"/>
          <p:cNvSpPr txBox="1">
            <a:spLocks noChangeArrowheads="1"/>
          </p:cNvSpPr>
          <p:nvPr/>
        </p:nvSpPr>
        <p:spPr bwMode="auto">
          <a:xfrm>
            <a:off x="7306380" y="5551717"/>
            <a:ext cx="1018197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CrO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4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65" name="Text Box 25"/>
          <p:cNvSpPr txBox="1">
            <a:spLocks noChangeArrowheads="1"/>
          </p:cNvSpPr>
          <p:nvPr/>
        </p:nvSpPr>
        <p:spPr bwMode="auto">
          <a:xfrm>
            <a:off x="8525580" y="5551717"/>
            <a:ext cx="38982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+</a:t>
            </a:r>
          </a:p>
        </p:txBody>
      </p:sp>
      <p:sp>
        <p:nvSpPr>
          <p:cNvPr id="66" name="Text Box 4"/>
          <p:cNvSpPr txBox="1">
            <a:spLocks noChangeArrowheads="1"/>
          </p:cNvSpPr>
          <p:nvPr/>
        </p:nvSpPr>
        <p:spPr bwMode="auto">
          <a:xfrm>
            <a:off x="2862735" y="5551717"/>
            <a:ext cx="74729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Pb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4+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67" name="Text Box 5"/>
          <p:cNvSpPr txBox="1">
            <a:spLocks noChangeArrowheads="1"/>
          </p:cNvSpPr>
          <p:nvPr/>
        </p:nvSpPr>
        <p:spPr bwMode="auto">
          <a:xfrm>
            <a:off x="3448008" y="5551717"/>
            <a:ext cx="861103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NO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68" name="Text Box 6"/>
          <p:cNvSpPr txBox="1">
            <a:spLocks noChangeArrowheads="1"/>
          </p:cNvSpPr>
          <p:nvPr/>
        </p:nvSpPr>
        <p:spPr bwMode="auto">
          <a:xfrm>
            <a:off x="4438607" y="5551717"/>
            <a:ext cx="769732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Co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69" name="Text Box 7"/>
          <p:cNvSpPr txBox="1">
            <a:spLocks noChangeArrowheads="1"/>
          </p:cNvSpPr>
          <p:nvPr/>
        </p:nvSpPr>
        <p:spPr bwMode="auto">
          <a:xfrm>
            <a:off x="5040076" y="5551717"/>
            <a:ext cx="1018197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CrO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4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70" name="Text Box 8"/>
          <p:cNvSpPr txBox="1">
            <a:spLocks noChangeArrowheads="1"/>
          </p:cNvSpPr>
          <p:nvPr/>
        </p:nvSpPr>
        <p:spPr bwMode="auto">
          <a:xfrm>
            <a:off x="6039012" y="6108337"/>
            <a:ext cx="486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71" name="Text Box 3"/>
          <p:cNvSpPr txBox="1">
            <a:spLocks noChangeArrowheads="1"/>
          </p:cNvSpPr>
          <p:nvPr/>
        </p:nvSpPr>
        <p:spPr bwMode="auto">
          <a:xfrm>
            <a:off x="2949668" y="6108337"/>
            <a:ext cx="3082865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 err="1">
                <a:solidFill>
                  <a:srgbClr val="FFC000"/>
                </a:solidFill>
                <a:latin typeface="Garamond" pitchFamily="18" charset="0"/>
              </a:rPr>
              <a:t>Pb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NO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4</a:t>
            </a:r>
            <a:r>
              <a:rPr lang="en-US" sz="2400" dirty="0">
                <a:latin typeface="Garamond" pitchFamily="18" charset="0"/>
              </a:rPr>
              <a:t> +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Co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CrO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4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3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987539" y="6062381"/>
            <a:ext cx="6881444" cy="5535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750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4" dur="indefinite"/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5" dur="indefinite"/>
                                        <p:tgtEl>
                                          <p:spTgt spid="1226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7" dur="indefinite"/>
                                        <p:tgtEl>
                                          <p:spTgt spid="122676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8" dur="indefinite"/>
                                        <p:tgtEl>
                                          <p:spTgt spid="1226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1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3" dur="indefinite"/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4" dur="indefinite"/>
                                        <p:tgtEl>
                                          <p:spTgt spid="122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6" dur="indefinite"/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7" dur="indefinite"/>
                                        <p:tgtEl>
                                          <p:spTgt spid="122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9" dur="indefinite"/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0" dur="indefinite"/>
                                        <p:tgtEl>
                                          <p:spTgt spid="1226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2" dur="indefinite"/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3" dur="indefinite"/>
                                        <p:tgtEl>
                                          <p:spTgt spid="1226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9" dur="indefinite"/>
                                        <p:tgtEl>
                                          <p:spTgt spid="122677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0" dur="indefinite"/>
                                        <p:tgtEl>
                                          <p:spTgt spid="1226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2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3" dur="indefinite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5" dur="indefinite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6" dur="indefinite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8" dur="indefinite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9" dur="indefinite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1" dur="indefinite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2" dur="indefinite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4" dur="indefinite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5" dur="indefinite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7" dur="indefinite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8" dur="indefinite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0" dur="indefinite"/>
                                        <p:tgtEl>
                                          <p:spTgt spid="122677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1" dur="indefinite"/>
                                        <p:tgtEl>
                                          <p:spTgt spid="1226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3" dur="indefinite"/>
                                        <p:tgtEl>
                                          <p:spTgt spid="122677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4" dur="indefinite"/>
                                        <p:tgtEl>
                                          <p:spTgt spid="1226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6" dur="indefinite"/>
                                        <p:tgtEl>
                                          <p:spTgt spid="122677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7" dur="indefinite"/>
                                        <p:tgtEl>
                                          <p:spTgt spid="1226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9" dur="indefinite"/>
                                        <p:tgtEl>
                                          <p:spTgt spid="122677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0" dur="indefinite"/>
                                        <p:tgtEl>
                                          <p:spTgt spid="1226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2" dur="indefinite"/>
                                        <p:tgtEl>
                                          <p:spTgt spid="122677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3" dur="indefinite"/>
                                        <p:tgtEl>
                                          <p:spTgt spid="1226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6756" grpId="0"/>
      <p:bldP spid="1226756" grpId="1"/>
      <p:bldP spid="1226757" grpId="0"/>
      <p:bldP spid="1226757" grpId="1"/>
      <p:bldP spid="1226758" grpId="0"/>
      <p:bldP spid="1226758" grpId="1"/>
      <p:bldP spid="1226759" grpId="0"/>
      <p:bldP spid="1226759" grpId="1"/>
      <p:bldP spid="1226760" grpId="0"/>
      <p:bldP spid="1226760" grpId="1"/>
      <p:bldP spid="1226769" grpId="0"/>
      <p:bldP spid="1226769" grpId="1"/>
      <p:bldP spid="1226770" grpId="0"/>
      <p:bldP spid="1226770" grpId="1"/>
      <p:bldP spid="1226771" grpId="0"/>
      <p:bldP spid="1226771" grpId="1"/>
      <p:bldP spid="1226774" grpId="0"/>
      <p:bldP spid="1226774" grpId="1"/>
      <p:bldP spid="1226775" grpId="0"/>
      <p:bldP spid="1226775" grpId="1"/>
      <p:bldP spid="1226776" grpId="0"/>
      <p:bldP spid="1226776" grpId="1"/>
      <p:bldP spid="1226777" grpId="0"/>
      <p:bldP spid="1226777" grpId="1"/>
      <p:bldP spid="1226780" grpId="0"/>
      <p:bldP spid="35" grpId="0"/>
      <p:bldP spid="35" grpId="1"/>
      <p:bldP spid="40" grpId="0"/>
      <p:bldP spid="53" grpId="0"/>
      <p:bldP spid="55" grpId="0"/>
      <p:bldP spid="55" grpId="1"/>
      <p:bldP spid="56" grpId="0"/>
      <p:bldP spid="56" grpId="1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3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523972" y="1295401"/>
            <a:ext cx="9144561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Garamond" pitchFamily="18" charset="0"/>
              </a:rPr>
              <a:t>3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dirty="0" err="1">
                <a:latin typeface="Garamond" pitchFamily="18" charset="0"/>
              </a:rPr>
              <a:t>Pb</a:t>
            </a:r>
            <a:r>
              <a:rPr lang="en-US" sz="2400" dirty="0">
                <a:latin typeface="Garamond" pitchFamily="18" charset="0"/>
              </a:rPr>
              <a:t>(NO</a:t>
            </a:r>
            <a:r>
              <a:rPr lang="en-US" sz="2400" baseline="-25000" dirty="0"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4(</a:t>
            </a:r>
            <a:r>
              <a:rPr lang="en-US" sz="2400" baseline="-25000" dirty="0" err="1">
                <a:latin typeface="Garamond" pitchFamily="18" charset="0"/>
              </a:rPr>
              <a:t>aq</a:t>
            </a:r>
            <a:r>
              <a:rPr lang="en-US" sz="2400" baseline="-25000" dirty="0">
                <a:latin typeface="Garamond" pitchFamily="18" charset="0"/>
              </a:rPr>
              <a:t>)</a:t>
            </a:r>
            <a:r>
              <a:rPr lang="en-US" sz="2400" dirty="0">
                <a:latin typeface="Garamond" pitchFamily="18" charset="0"/>
              </a:rPr>
              <a:t> +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</a:rPr>
              <a:t>Co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(CrO</a:t>
            </a:r>
            <a:r>
              <a:rPr lang="en-US" sz="2400" baseline="-25000" dirty="0">
                <a:latin typeface="Garamond" pitchFamily="18" charset="0"/>
              </a:rPr>
              <a:t>4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3(s)</a:t>
            </a:r>
            <a:r>
              <a:rPr lang="en-US" sz="2400" baseline="30000" dirty="0"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dirty="0" err="1">
                <a:latin typeface="Garamond" pitchFamily="18" charset="0"/>
                <a:sym typeface="Wingdings" pitchFamily="2" charset="2"/>
              </a:rPr>
              <a:t>Pb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(CrO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4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2(s)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Co(NO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3(</a:t>
            </a:r>
            <a:r>
              <a:rPr lang="en-US" sz="24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Reactions – Double Replacement</a:t>
            </a:r>
          </a:p>
        </p:txBody>
      </p:sp>
      <p:sp>
        <p:nvSpPr>
          <p:cNvPr id="60" name="Text Box 28"/>
          <p:cNvSpPr txBox="1">
            <a:spLocks noChangeArrowheads="1"/>
          </p:cNvSpPr>
          <p:nvPr/>
        </p:nvSpPr>
        <p:spPr bwMode="auto">
          <a:xfrm>
            <a:off x="1676401" y="609601"/>
            <a:ext cx="12732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Step 4: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234359" y="4176102"/>
            <a:ext cx="62546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 err="1">
                <a:latin typeface="Garamond" pitchFamily="18" charset="0"/>
              </a:rPr>
              <a:t>Pb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1910553" y="4767939"/>
            <a:ext cx="94926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NO</a:t>
            </a:r>
            <a:r>
              <a:rPr lang="en-US" sz="3200" baseline="-25000" dirty="0">
                <a:latin typeface="Garamond" pitchFamily="18" charset="0"/>
              </a:rPr>
              <a:t>3</a:t>
            </a: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203903" y="5359776"/>
            <a:ext cx="65591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Co</a:t>
            </a:r>
          </a:p>
        </p:txBody>
      </p:sp>
      <p:sp>
        <p:nvSpPr>
          <p:cNvPr id="8" name="Text Box 28"/>
          <p:cNvSpPr txBox="1">
            <a:spLocks noChangeArrowheads="1"/>
          </p:cNvSpPr>
          <p:nvPr/>
        </p:nvSpPr>
        <p:spPr bwMode="auto">
          <a:xfrm>
            <a:off x="1828801" y="5951612"/>
            <a:ext cx="1031021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CrO</a:t>
            </a:r>
            <a:r>
              <a:rPr lang="en-US" sz="3200" baseline="-25000" dirty="0">
                <a:latin typeface="Garamond" pitchFamily="18" charset="0"/>
              </a:rPr>
              <a:t>4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3428999" y="417610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3428999" y="476793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4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3428999" y="535977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3428999" y="595161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3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7716939" y="417610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7716939" y="476793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3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7716939" y="535977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7716939" y="595161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1524000" y="1295401"/>
            <a:ext cx="9144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Garamond" pitchFamily="18" charset="0"/>
              </a:rPr>
              <a:t>3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dirty="0" err="1">
                <a:latin typeface="Garamond" pitchFamily="18" charset="0"/>
              </a:rPr>
              <a:t>Pb</a:t>
            </a:r>
            <a:r>
              <a:rPr lang="en-US" sz="2400" dirty="0">
                <a:latin typeface="Garamond" pitchFamily="18" charset="0"/>
              </a:rPr>
              <a:t>(NO</a:t>
            </a:r>
            <a:r>
              <a:rPr lang="en-US" sz="2400" baseline="-25000" dirty="0"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4(</a:t>
            </a:r>
            <a:r>
              <a:rPr lang="en-US" sz="2400" baseline="-25000" dirty="0" err="1">
                <a:latin typeface="Garamond" pitchFamily="18" charset="0"/>
              </a:rPr>
              <a:t>aq</a:t>
            </a:r>
            <a:r>
              <a:rPr lang="en-US" sz="2400" baseline="-25000" dirty="0">
                <a:latin typeface="Garamond" pitchFamily="18" charset="0"/>
              </a:rPr>
              <a:t>)</a:t>
            </a:r>
            <a:r>
              <a:rPr lang="en-US" sz="2400" dirty="0">
                <a:latin typeface="Garamond" pitchFamily="18" charset="0"/>
              </a:rPr>
              <a:t> +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</a:rPr>
              <a:t>Co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(CrO</a:t>
            </a:r>
            <a:r>
              <a:rPr lang="en-US" sz="2400" baseline="-25000" dirty="0">
                <a:latin typeface="Garamond" pitchFamily="18" charset="0"/>
              </a:rPr>
              <a:t>4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3(s)</a:t>
            </a:r>
            <a:r>
              <a:rPr lang="en-US" sz="2400" baseline="30000" dirty="0"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dirty="0" err="1">
                <a:latin typeface="Garamond" pitchFamily="18" charset="0"/>
                <a:sym typeface="Wingdings" pitchFamily="2" charset="2"/>
              </a:rPr>
              <a:t>Pb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(CrO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4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2(s)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Co(NO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3(</a:t>
            </a:r>
            <a:r>
              <a:rPr lang="en-US" sz="24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8426804" y="4176102"/>
            <a:ext cx="34653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8411574" y="476793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8411574" y="535977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8411574" y="595161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1524000" y="1295401"/>
            <a:ext cx="9144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Garamond" pitchFamily="18" charset="0"/>
              </a:rPr>
              <a:t>3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dirty="0" err="1">
                <a:latin typeface="Garamond" pitchFamily="18" charset="0"/>
              </a:rPr>
              <a:t>Pb</a:t>
            </a:r>
            <a:r>
              <a:rPr lang="en-US" sz="2400" dirty="0">
                <a:latin typeface="Garamond" pitchFamily="18" charset="0"/>
              </a:rPr>
              <a:t>(NO</a:t>
            </a:r>
            <a:r>
              <a:rPr lang="en-US" sz="2400" baseline="-25000" dirty="0"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4(</a:t>
            </a:r>
            <a:r>
              <a:rPr lang="en-US" sz="2400" baseline="-25000" dirty="0" err="1">
                <a:latin typeface="Garamond" pitchFamily="18" charset="0"/>
              </a:rPr>
              <a:t>aq</a:t>
            </a:r>
            <a:r>
              <a:rPr lang="en-US" sz="2400" baseline="-25000" dirty="0">
                <a:latin typeface="Garamond" pitchFamily="18" charset="0"/>
              </a:rPr>
              <a:t>)</a:t>
            </a:r>
            <a:r>
              <a:rPr lang="en-US" sz="2400" dirty="0">
                <a:latin typeface="Garamond" pitchFamily="18" charset="0"/>
              </a:rPr>
              <a:t> +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2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</a:rPr>
              <a:t>Co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(CrO</a:t>
            </a:r>
            <a:r>
              <a:rPr lang="en-US" sz="2400" baseline="-25000" dirty="0">
                <a:latin typeface="Garamond" pitchFamily="18" charset="0"/>
              </a:rPr>
              <a:t>4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3(s)</a:t>
            </a:r>
            <a:r>
              <a:rPr lang="en-US" sz="2400" baseline="30000" dirty="0"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dirty="0" err="1">
                <a:latin typeface="Garamond" pitchFamily="18" charset="0"/>
                <a:sym typeface="Wingdings" pitchFamily="2" charset="2"/>
              </a:rPr>
              <a:t>Pb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(CrO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4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2(s)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Co(NO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3(</a:t>
            </a:r>
            <a:r>
              <a:rPr lang="en-US" sz="24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4250054" y="4176102"/>
            <a:ext cx="34653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4234824" y="476793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4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4234824" y="535977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4</a:t>
            </a: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234824" y="595161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1524000" y="1295401"/>
            <a:ext cx="9144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2400" b="1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dirty="0" err="1">
                <a:latin typeface="Garamond" pitchFamily="18" charset="0"/>
              </a:rPr>
              <a:t>Pb</a:t>
            </a:r>
            <a:r>
              <a:rPr lang="en-US" sz="2400" dirty="0">
                <a:latin typeface="Garamond" pitchFamily="18" charset="0"/>
              </a:rPr>
              <a:t>(NO</a:t>
            </a:r>
            <a:r>
              <a:rPr lang="en-US" sz="2400" baseline="-25000" dirty="0"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4(</a:t>
            </a:r>
            <a:r>
              <a:rPr lang="en-US" sz="2400" baseline="-25000" dirty="0" err="1">
                <a:latin typeface="Garamond" pitchFamily="18" charset="0"/>
              </a:rPr>
              <a:t>aq</a:t>
            </a:r>
            <a:r>
              <a:rPr lang="en-US" sz="2400" baseline="-25000" dirty="0">
                <a:latin typeface="Garamond" pitchFamily="18" charset="0"/>
              </a:rPr>
              <a:t>)</a:t>
            </a:r>
            <a:r>
              <a:rPr lang="en-US" sz="2400" dirty="0">
                <a:latin typeface="Garamond" pitchFamily="18" charset="0"/>
              </a:rPr>
              <a:t> +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2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</a:rPr>
              <a:t>Co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(CrO</a:t>
            </a:r>
            <a:r>
              <a:rPr lang="en-US" sz="2400" baseline="-25000" dirty="0">
                <a:latin typeface="Garamond" pitchFamily="18" charset="0"/>
              </a:rPr>
              <a:t>4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3(s)</a:t>
            </a:r>
            <a:r>
              <a:rPr lang="en-US" sz="2400" baseline="30000" dirty="0"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dirty="0" err="1">
                <a:latin typeface="Garamond" pitchFamily="18" charset="0"/>
                <a:sym typeface="Wingdings" pitchFamily="2" charset="2"/>
              </a:rPr>
              <a:t>Pb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(CrO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4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2(s)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Co(NO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3(</a:t>
            </a:r>
            <a:r>
              <a:rPr lang="en-US" sz="24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5104652" y="417610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5023700" y="4767939"/>
            <a:ext cx="5389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12</a:t>
            </a:r>
          </a:p>
        </p:txBody>
      </p:sp>
      <p:sp>
        <p:nvSpPr>
          <p:cNvPr id="34" name="Text Box 28"/>
          <p:cNvSpPr txBox="1">
            <a:spLocks noChangeArrowheads="1"/>
          </p:cNvSpPr>
          <p:nvPr/>
        </p:nvSpPr>
        <p:spPr bwMode="auto">
          <a:xfrm>
            <a:off x="5104652" y="535977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4</a:t>
            </a:r>
          </a:p>
        </p:txBody>
      </p:sp>
      <p:sp>
        <p:nvSpPr>
          <p:cNvPr id="35" name="Text Box 28"/>
          <p:cNvSpPr txBox="1">
            <a:spLocks noChangeArrowheads="1"/>
          </p:cNvSpPr>
          <p:nvPr/>
        </p:nvSpPr>
        <p:spPr bwMode="auto">
          <a:xfrm>
            <a:off x="5104652" y="595161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55861" y="3670312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543801" y="3670312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398735" y="3670312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4196337" y="3670312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078989" y="3670312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endParaRPr lang="en-US" dirty="0"/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6653959" y="4176102"/>
            <a:ext cx="62546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 err="1">
                <a:latin typeface="Garamond" pitchFamily="18" charset="0"/>
              </a:rPr>
              <a:t>Pb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6330153" y="4767939"/>
            <a:ext cx="94926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NO</a:t>
            </a:r>
            <a:r>
              <a:rPr lang="en-US" sz="3200" baseline="-25000" dirty="0">
                <a:latin typeface="Garamond" pitchFamily="18" charset="0"/>
              </a:rPr>
              <a:t>3</a:t>
            </a: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6623503" y="5359776"/>
            <a:ext cx="65591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Co</a:t>
            </a:r>
          </a:p>
        </p:txBody>
      </p:sp>
      <p:sp>
        <p:nvSpPr>
          <p:cNvPr id="44" name="Text Box 28"/>
          <p:cNvSpPr txBox="1">
            <a:spLocks noChangeArrowheads="1"/>
          </p:cNvSpPr>
          <p:nvPr/>
        </p:nvSpPr>
        <p:spPr bwMode="auto">
          <a:xfrm>
            <a:off x="6248401" y="5951612"/>
            <a:ext cx="1031021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CrO</a:t>
            </a:r>
            <a:r>
              <a:rPr lang="en-US" sz="3200" baseline="-25000" dirty="0">
                <a:latin typeface="Garamond" pitchFamily="18" charset="0"/>
              </a:rPr>
              <a:t>4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89071" y="2667001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  <p:sp>
        <p:nvSpPr>
          <p:cNvPr id="45" name="Text Box 28"/>
          <p:cNvSpPr txBox="1">
            <a:spLocks noChangeArrowheads="1"/>
          </p:cNvSpPr>
          <p:nvPr/>
        </p:nvSpPr>
        <p:spPr bwMode="auto">
          <a:xfrm>
            <a:off x="9912754" y="417610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46" name="Text Box 28"/>
          <p:cNvSpPr txBox="1">
            <a:spLocks noChangeArrowheads="1"/>
          </p:cNvSpPr>
          <p:nvPr/>
        </p:nvSpPr>
        <p:spPr bwMode="auto">
          <a:xfrm>
            <a:off x="9831802" y="4767939"/>
            <a:ext cx="5389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  <a:latin typeface="Garamond" pitchFamily="18" charset="0"/>
              </a:rPr>
              <a:t>12</a:t>
            </a:r>
          </a:p>
        </p:txBody>
      </p:sp>
      <p:sp>
        <p:nvSpPr>
          <p:cNvPr id="47" name="Text Box 28"/>
          <p:cNvSpPr txBox="1">
            <a:spLocks noChangeArrowheads="1"/>
          </p:cNvSpPr>
          <p:nvPr/>
        </p:nvSpPr>
        <p:spPr bwMode="auto">
          <a:xfrm>
            <a:off x="9912754" y="535977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  <a:latin typeface="Garamond" pitchFamily="18" charset="0"/>
              </a:rPr>
              <a:t>4</a:t>
            </a:r>
          </a:p>
        </p:txBody>
      </p:sp>
      <p:sp>
        <p:nvSpPr>
          <p:cNvPr id="48" name="Text Box 28"/>
          <p:cNvSpPr txBox="1">
            <a:spLocks noChangeArrowheads="1"/>
          </p:cNvSpPr>
          <p:nvPr/>
        </p:nvSpPr>
        <p:spPr bwMode="auto">
          <a:xfrm>
            <a:off x="9912754" y="595161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891098" y="3670312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r>
              <a:rPr lang="en-US" baseline="30000" dirty="0"/>
              <a:t>th</a:t>
            </a:r>
            <a:endParaRPr lang="en-US" dirty="0"/>
          </a:p>
        </p:txBody>
      </p:sp>
      <p:sp>
        <p:nvSpPr>
          <p:cNvPr id="50" name="Text Box 28"/>
          <p:cNvSpPr txBox="1">
            <a:spLocks noChangeArrowheads="1"/>
          </p:cNvSpPr>
          <p:nvPr/>
        </p:nvSpPr>
        <p:spPr bwMode="auto">
          <a:xfrm>
            <a:off x="9106287" y="417610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51" name="Text Box 28"/>
          <p:cNvSpPr txBox="1">
            <a:spLocks noChangeArrowheads="1"/>
          </p:cNvSpPr>
          <p:nvPr/>
        </p:nvSpPr>
        <p:spPr bwMode="auto">
          <a:xfrm>
            <a:off x="9106287" y="476793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52" name="Text Box 28"/>
          <p:cNvSpPr txBox="1">
            <a:spLocks noChangeArrowheads="1"/>
          </p:cNvSpPr>
          <p:nvPr/>
        </p:nvSpPr>
        <p:spPr bwMode="auto">
          <a:xfrm>
            <a:off x="9106287" y="535977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53" name="Text Box 28"/>
          <p:cNvSpPr txBox="1">
            <a:spLocks noChangeArrowheads="1"/>
          </p:cNvSpPr>
          <p:nvPr/>
        </p:nvSpPr>
        <p:spPr bwMode="auto">
          <a:xfrm>
            <a:off x="9106287" y="595161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067800" y="3670312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endParaRPr lang="en-US" dirty="0"/>
          </a:p>
        </p:txBody>
      </p:sp>
      <p:sp>
        <p:nvSpPr>
          <p:cNvPr id="55" name="Text Box 29"/>
          <p:cNvSpPr txBox="1">
            <a:spLocks noChangeArrowheads="1"/>
          </p:cNvSpPr>
          <p:nvPr/>
        </p:nvSpPr>
        <p:spPr bwMode="auto">
          <a:xfrm>
            <a:off x="1524000" y="1295401"/>
            <a:ext cx="9144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2400" b="1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dirty="0" err="1">
                <a:latin typeface="Garamond" pitchFamily="18" charset="0"/>
              </a:rPr>
              <a:t>Pb</a:t>
            </a:r>
            <a:r>
              <a:rPr lang="en-US" sz="2400" dirty="0">
                <a:latin typeface="Garamond" pitchFamily="18" charset="0"/>
              </a:rPr>
              <a:t>(NO</a:t>
            </a:r>
            <a:r>
              <a:rPr lang="en-US" sz="2400" baseline="-25000" dirty="0"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4(</a:t>
            </a:r>
            <a:r>
              <a:rPr lang="en-US" sz="2400" baseline="-25000" dirty="0" err="1">
                <a:latin typeface="Garamond" pitchFamily="18" charset="0"/>
              </a:rPr>
              <a:t>aq</a:t>
            </a:r>
            <a:r>
              <a:rPr lang="en-US" sz="2400" baseline="-25000" dirty="0">
                <a:latin typeface="Garamond" pitchFamily="18" charset="0"/>
              </a:rPr>
              <a:t>)</a:t>
            </a:r>
            <a:r>
              <a:rPr lang="en-US" sz="2400" dirty="0">
                <a:latin typeface="Garamond" pitchFamily="18" charset="0"/>
              </a:rPr>
              <a:t> +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2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</a:rPr>
              <a:t>Co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(CrO</a:t>
            </a:r>
            <a:r>
              <a:rPr lang="en-US" sz="2400" baseline="-25000" dirty="0">
                <a:latin typeface="Garamond" pitchFamily="18" charset="0"/>
              </a:rPr>
              <a:t>4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3(s)</a:t>
            </a:r>
            <a:r>
              <a:rPr lang="en-US" sz="2400" baseline="30000" dirty="0"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dirty="0" err="1">
                <a:latin typeface="Garamond" pitchFamily="18" charset="0"/>
                <a:sym typeface="Wingdings" pitchFamily="2" charset="2"/>
              </a:rPr>
              <a:t>Pb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(CrO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4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2(s)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Co(NO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3(</a:t>
            </a:r>
            <a:r>
              <a:rPr lang="en-US" sz="24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62656" y="1376049"/>
            <a:ext cx="95544" cy="29210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Box 28"/>
          <p:cNvSpPr txBox="1">
            <a:spLocks noChangeArrowheads="1"/>
          </p:cNvSpPr>
          <p:nvPr/>
        </p:nvSpPr>
        <p:spPr bwMode="auto">
          <a:xfrm>
            <a:off x="8271166" y="963535"/>
            <a:ext cx="328906" cy="461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b="1" dirty="0">
                <a:solidFill>
                  <a:srgbClr val="FFC000"/>
                </a:solidFill>
                <a:latin typeface="Garamond" pitchFamily="18" charset="0"/>
              </a:rPr>
              <a:t>4</a:t>
            </a:r>
          </a:p>
        </p:txBody>
      </p:sp>
      <p:sp>
        <p:nvSpPr>
          <p:cNvPr id="58" name="Text Box 29"/>
          <p:cNvSpPr txBox="1">
            <a:spLocks noChangeArrowheads="1"/>
          </p:cNvSpPr>
          <p:nvPr/>
        </p:nvSpPr>
        <p:spPr bwMode="auto">
          <a:xfrm>
            <a:off x="1523971" y="1905001"/>
            <a:ext cx="9144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2400" b="1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dirty="0" err="1">
                <a:latin typeface="Garamond" pitchFamily="18" charset="0"/>
              </a:rPr>
              <a:t>Pb</a:t>
            </a:r>
            <a:r>
              <a:rPr lang="en-US" sz="2400" dirty="0">
                <a:latin typeface="Garamond" pitchFamily="18" charset="0"/>
              </a:rPr>
              <a:t>(NO</a:t>
            </a:r>
            <a:r>
              <a:rPr lang="en-US" sz="2400" baseline="-25000" dirty="0"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4(</a:t>
            </a:r>
            <a:r>
              <a:rPr lang="en-US" sz="2400" baseline="-25000" dirty="0" err="1">
                <a:latin typeface="Garamond" pitchFamily="18" charset="0"/>
              </a:rPr>
              <a:t>aq</a:t>
            </a:r>
            <a:r>
              <a:rPr lang="en-US" sz="2400" baseline="-25000" dirty="0">
                <a:latin typeface="Garamond" pitchFamily="18" charset="0"/>
              </a:rPr>
              <a:t>)</a:t>
            </a:r>
            <a:r>
              <a:rPr lang="en-US" sz="2400" dirty="0">
                <a:latin typeface="Garamond" pitchFamily="18" charset="0"/>
              </a:rPr>
              <a:t> +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2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</a:rPr>
              <a:t>Co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(CrO</a:t>
            </a:r>
            <a:r>
              <a:rPr lang="en-US" sz="2400" baseline="-25000" dirty="0">
                <a:latin typeface="Garamond" pitchFamily="18" charset="0"/>
              </a:rPr>
              <a:t>4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3(s)</a:t>
            </a:r>
            <a:r>
              <a:rPr lang="en-US" sz="2400" baseline="30000" dirty="0"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dirty="0" err="1">
                <a:latin typeface="Garamond" pitchFamily="18" charset="0"/>
                <a:sym typeface="Wingdings" pitchFamily="2" charset="2"/>
              </a:rPr>
              <a:t>Pb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(CrO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4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2(s)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b="1" dirty="0">
                <a:solidFill>
                  <a:srgbClr val="FFC000"/>
                </a:solidFill>
                <a:latin typeface="Garamond" pitchFamily="18" charset="0"/>
                <a:sym typeface="Wingdings" pitchFamily="2" charset="2"/>
              </a:rPr>
              <a:t>4</a:t>
            </a:r>
            <a:r>
              <a:rPr lang="en-US" sz="24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Co(NO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24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3(</a:t>
            </a:r>
            <a:r>
              <a:rPr lang="en-US" sz="24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24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57985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" grpId="0"/>
      <p:bldP spid="6" grpId="0"/>
      <p:bldP spid="7" grpId="0"/>
      <p:bldP spid="8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1" grpId="1"/>
      <p:bldP spid="22" grpId="0"/>
      <p:bldP spid="23" grpId="0"/>
      <p:bldP spid="24" grpId="0"/>
      <p:bldP spid="25" grpId="0"/>
      <p:bldP spid="26" grpId="0"/>
      <p:bldP spid="26" grpId="1"/>
      <p:bldP spid="27" grpId="0"/>
      <p:bldP spid="28" grpId="0"/>
      <p:bldP spid="29" grpId="0"/>
      <p:bldP spid="30" grpId="0"/>
      <p:bldP spid="31" grpId="0"/>
      <p:bldP spid="31" grpId="1"/>
      <p:bldP spid="32" grpId="0"/>
      <p:bldP spid="33" grpId="0"/>
      <p:bldP spid="34" grpId="0"/>
      <p:bldP spid="35" grpId="0"/>
      <p:bldP spid="2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3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5" grpId="1"/>
      <p:bldP spid="57" grpId="0"/>
      <p:bldP spid="57" grpId="1"/>
      <p:bldP spid="5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Balancing Reactions</a:t>
            </a:r>
          </a:p>
        </p:txBody>
      </p:sp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524045" y="990601"/>
            <a:ext cx="914326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11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24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17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11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12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091063" y="3857344"/>
            <a:ext cx="47798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C</a:t>
            </a: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2062209" y="4608093"/>
            <a:ext cx="53569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H</a:t>
            </a:r>
            <a:endParaRPr lang="en-US" sz="3600" baseline="-25000" dirty="0">
              <a:latin typeface="Garamond" pitchFamily="18" charset="0"/>
            </a:endParaRP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057400" y="5366883"/>
            <a:ext cx="54531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O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2824167" y="3857345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11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2824167" y="4608094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24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2932369" y="5366883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2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7217324" y="3860025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1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7217324" y="4613454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2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7217324" y="5366883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3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1524000" y="990601"/>
            <a:ext cx="914400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11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24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17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11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12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7960152" y="3860025"/>
            <a:ext cx="55012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11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8034691" y="4613454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7926489" y="5366883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23</a:t>
            </a:r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1524000" y="990601"/>
            <a:ext cx="914400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11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24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17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11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12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8720463" y="3860025"/>
            <a:ext cx="55012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Garamond" pitchFamily="18" charset="0"/>
              </a:rPr>
              <a:t>11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8686800" y="4613454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Garamond" pitchFamily="18" charset="0"/>
              </a:rPr>
              <a:t>24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8686800" y="5366883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Garamond" pitchFamily="18" charset="0"/>
              </a:rPr>
              <a:t>34</a:t>
            </a: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1524000" y="990601"/>
            <a:ext cx="914400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11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24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17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11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12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3691263" y="3860025"/>
            <a:ext cx="55012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11</a:t>
            </a: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3657600" y="4613454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24</a:t>
            </a:r>
          </a:p>
        </p:txBody>
      </p:sp>
      <p:sp>
        <p:nvSpPr>
          <p:cNvPr id="34" name="Text Box 28"/>
          <p:cNvSpPr txBox="1">
            <a:spLocks noChangeArrowheads="1"/>
          </p:cNvSpPr>
          <p:nvPr/>
        </p:nvSpPr>
        <p:spPr bwMode="auto">
          <a:xfrm>
            <a:off x="3657600" y="5366883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34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43201" y="3352800"/>
            <a:ext cx="779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28156" y="3352800"/>
            <a:ext cx="779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initial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021051" y="3352800"/>
            <a:ext cx="4283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  <a:r>
              <a:rPr lang="en-US" sz="2000" baseline="30000" dirty="0"/>
              <a:t>st</a:t>
            </a:r>
            <a:endParaRPr lang="en-US" sz="2000" dirty="0"/>
          </a:p>
        </p:txBody>
      </p:sp>
      <p:sp>
        <p:nvSpPr>
          <p:cNvPr id="39" name="TextBox 38"/>
          <p:cNvSpPr txBox="1"/>
          <p:nvPr/>
        </p:nvSpPr>
        <p:spPr>
          <a:xfrm>
            <a:off x="8754111" y="3352800"/>
            <a:ext cx="482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r>
              <a:rPr lang="en-US" sz="2000" baseline="30000" dirty="0"/>
              <a:t>nd</a:t>
            </a:r>
            <a:endParaRPr lang="en-US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3738536" y="3352800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r>
              <a:rPr lang="en-US" sz="2000" baseline="30000" dirty="0"/>
              <a:t>rd</a:t>
            </a:r>
            <a:endParaRPr lang="en-US" sz="2000" dirty="0"/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6358263" y="3860025"/>
            <a:ext cx="47798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C</a:t>
            </a: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6329409" y="4613454"/>
            <a:ext cx="53569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H</a:t>
            </a:r>
            <a:endParaRPr lang="en-US" sz="3600" baseline="-25000" dirty="0">
              <a:latin typeface="Garamond" pitchFamily="18" charset="0"/>
            </a:endParaRP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6324600" y="5366882"/>
            <a:ext cx="54531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88820" y="2158426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</p:spTree>
    <p:extLst>
      <p:ext uri="{BB962C8B-B14F-4D97-AF65-F5344CB8AC3E}">
        <p14:creationId xmlns:p14="http://schemas.microsoft.com/office/powerpoint/2010/main" val="36880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" grpId="0"/>
      <p:bldP spid="6" grpId="0"/>
      <p:bldP spid="7" grpId="0"/>
      <p:bldP spid="13" grpId="0"/>
      <p:bldP spid="14" grpId="0"/>
      <p:bldP spid="15" grpId="0"/>
      <p:bldP spid="17" grpId="0"/>
      <p:bldP spid="18" grpId="0"/>
      <p:bldP spid="19" grpId="0"/>
      <p:bldP spid="21" grpId="0"/>
      <p:bldP spid="21" grpId="1"/>
      <p:bldP spid="22" grpId="0"/>
      <p:bldP spid="23" grpId="0"/>
      <p:bldP spid="24" grpId="0"/>
      <p:bldP spid="26" grpId="0"/>
      <p:bldP spid="26" grpId="1"/>
      <p:bldP spid="27" grpId="0"/>
      <p:bldP spid="28" grpId="0"/>
      <p:bldP spid="29" grpId="0"/>
      <p:bldP spid="31" grpId="0"/>
      <p:bldP spid="32" grpId="0"/>
      <p:bldP spid="33" grpId="0"/>
      <p:bldP spid="34" grpId="0"/>
      <p:bldP spid="2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Balancing Reactions</a:t>
            </a:r>
          </a:p>
        </p:txBody>
      </p:sp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524000" y="1030086"/>
            <a:ext cx="914400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32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64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48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32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32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091063" y="3857344"/>
            <a:ext cx="47798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C</a:t>
            </a: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2062209" y="4608093"/>
            <a:ext cx="53569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H</a:t>
            </a:r>
            <a:endParaRPr lang="en-US" sz="3600" baseline="-25000" dirty="0">
              <a:latin typeface="Garamond" pitchFamily="18" charset="0"/>
            </a:endParaRP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057400" y="5366883"/>
            <a:ext cx="54531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O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2824167" y="3857345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32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2824167" y="4608094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64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2932369" y="5366883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2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7217324" y="3860025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1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7217324" y="4613454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2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7217324" y="5366883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3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1524000" y="1030086"/>
            <a:ext cx="914400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32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64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48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32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32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7943320" y="3860025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32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8051522" y="4613454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7943320" y="5366883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65</a:t>
            </a:r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1524000" y="1030086"/>
            <a:ext cx="914400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32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64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48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32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32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8683410" y="3860025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Garamond" pitchFamily="18" charset="0"/>
              </a:rPr>
              <a:t>32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8683410" y="4613454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Garamond" pitchFamily="18" charset="0"/>
              </a:rPr>
              <a:t>64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8683410" y="5366883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Garamond" pitchFamily="18" charset="0"/>
              </a:rPr>
              <a:t>96</a:t>
            </a: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1524000" y="1030086"/>
            <a:ext cx="914400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32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64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48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32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32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3674431" y="3860025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32</a:t>
            </a: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3674431" y="4613454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64</a:t>
            </a:r>
          </a:p>
        </p:txBody>
      </p:sp>
      <p:sp>
        <p:nvSpPr>
          <p:cNvPr id="34" name="Text Box 28"/>
          <p:cNvSpPr txBox="1">
            <a:spLocks noChangeArrowheads="1"/>
          </p:cNvSpPr>
          <p:nvPr/>
        </p:nvSpPr>
        <p:spPr bwMode="auto">
          <a:xfrm>
            <a:off x="3674431" y="5366883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96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43201" y="3352800"/>
            <a:ext cx="779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28156" y="3352800"/>
            <a:ext cx="779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initial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037882" y="3352800"/>
            <a:ext cx="4283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  <a:r>
              <a:rPr lang="en-US" sz="2000" baseline="30000" dirty="0"/>
              <a:t>st</a:t>
            </a:r>
            <a:endParaRPr lang="en-US" sz="2000" dirty="0"/>
          </a:p>
        </p:txBody>
      </p:sp>
      <p:sp>
        <p:nvSpPr>
          <p:cNvPr id="39" name="TextBox 38"/>
          <p:cNvSpPr txBox="1"/>
          <p:nvPr/>
        </p:nvSpPr>
        <p:spPr>
          <a:xfrm>
            <a:off x="8750721" y="3352800"/>
            <a:ext cx="482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r>
              <a:rPr lang="en-US" sz="2000" baseline="30000" dirty="0"/>
              <a:t>nd</a:t>
            </a:r>
            <a:endParaRPr lang="en-US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3755367" y="3352800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r>
              <a:rPr lang="en-US" sz="2000" baseline="30000" dirty="0"/>
              <a:t>rd</a:t>
            </a:r>
            <a:endParaRPr lang="en-US" sz="2000" dirty="0"/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6358263" y="3860025"/>
            <a:ext cx="47798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C</a:t>
            </a: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6329409" y="4613454"/>
            <a:ext cx="53569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H</a:t>
            </a:r>
            <a:endParaRPr lang="en-US" sz="3600" baseline="-25000" dirty="0">
              <a:latin typeface="Garamond" pitchFamily="18" charset="0"/>
            </a:endParaRP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6324600" y="5366882"/>
            <a:ext cx="54531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88820" y="2133601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</p:spTree>
    <p:extLst>
      <p:ext uri="{BB962C8B-B14F-4D97-AF65-F5344CB8AC3E}">
        <p14:creationId xmlns:p14="http://schemas.microsoft.com/office/powerpoint/2010/main" val="1672509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" grpId="0"/>
      <p:bldP spid="6" grpId="0"/>
      <p:bldP spid="7" grpId="0"/>
      <p:bldP spid="13" grpId="0"/>
      <p:bldP spid="14" grpId="0"/>
      <p:bldP spid="15" grpId="0"/>
      <p:bldP spid="17" grpId="0"/>
      <p:bldP spid="18" grpId="0"/>
      <p:bldP spid="19" grpId="0"/>
      <p:bldP spid="21" grpId="0"/>
      <p:bldP spid="21" grpId="1"/>
      <p:bldP spid="22" grpId="0"/>
      <p:bldP spid="23" grpId="0"/>
      <p:bldP spid="24" grpId="0"/>
      <p:bldP spid="26" grpId="0"/>
      <p:bldP spid="26" grpId="1"/>
      <p:bldP spid="27" grpId="0"/>
      <p:bldP spid="28" grpId="0"/>
      <p:bldP spid="29" grpId="0"/>
      <p:bldP spid="31" grpId="0"/>
      <p:bldP spid="32" grpId="0"/>
      <p:bldP spid="33" grpId="0"/>
      <p:bldP spid="34" grpId="0"/>
      <p:bldP spid="2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Balancing Reactions</a:t>
            </a:r>
          </a:p>
        </p:txBody>
      </p:sp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521995" y="1066801"/>
            <a:ext cx="9148021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8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18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25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8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9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091063" y="4397347"/>
            <a:ext cx="47798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C</a:t>
            </a: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2062209" y="5148096"/>
            <a:ext cx="53569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H</a:t>
            </a:r>
            <a:endParaRPr lang="en-US" sz="3600" baseline="-25000" dirty="0">
              <a:latin typeface="Garamond" pitchFamily="18" charset="0"/>
            </a:endParaRP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057400" y="5906886"/>
            <a:ext cx="54531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O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2932369" y="4397348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8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2824167" y="5148097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18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2932369" y="5906886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2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7217324" y="4400028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1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7217324" y="5153457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2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7217324" y="5906886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3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1521995" y="1066801"/>
            <a:ext cx="9148021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8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18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25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8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9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8034691" y="4400028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8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8034691" y="5153457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7943320" y="5906886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17</a:t>
            </a:r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1521995" y="1066801"/>
            <a:ext cx="9148021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8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18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25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8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9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8791612" y="4400028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Garamond" pitchFamily="18" charset="0"/>
              </a:rPr>
              <a:t>8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8700241" y="5153457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Garamond" pitchFamily="18" charset="0"/>
              </a:rPr>
              <a:t>18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8683410" y="5906886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Garamond" pitchFamily="18" charset="0"/>
              </a:rPr>
              <a:t>25</a:t>
            </a: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1524001" y="1066801"/>
            <a:ext cx="9143999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2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8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18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25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8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9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3691262" y="4400028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16</a:t>
            </a: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3674431" y="5153457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36</a:t>
            </a:r>
          </a:p>
        </p:txBody>
      </p:sp>
      <p:sp>
        <p:nvSpPr>
          <p:cNvPr id="34" name="Text Box 28"/>
          <p:cNvSpPr txBox="1">
            <a:spLocks noChangeArrowheads="1"/>
          </p:cNvSpPr>
          <p:nvPr/>
        </p:nvSpPr>
        <p:spPr bwMode="auto">
          <a:xfrm>
            <a:off x="3782633" y="5906886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43201" y="3892803"/>
            <a:ext cx="779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28156" y="3892803"/>
            <a:ext cx="779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initial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021051" y="3892803"/>
            <a:ext cx="4283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  <a:r>
              <a:rPr lang="en-US" sz="2000" baseline="30000" dirty="0"/>
              <a:t>st</a:t>
            </a:r>
            <a:endParaRPr lang="en-US" sz="2000" dirty="0"/>
          </a:p>
        </p:txBody>
      </p:sp>
      <p:sp>
        <p:nvSpPr>
          <p:cNvPr id="39" name="TextBox 38"/>
          <p:cNvSpPr txBox="1"/>
          <p:nvPr/>
        </p:nvSpPr>
        <p:spPr>
          <a:xfrm>
            <a:off x="8750721" y="3892803"/>
            <a:ext cx="482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r>
              <a:rPr lang="en-US" sz="2000" baseline="30000" dirty="0"/>
              <a:t>nd</a:t>
            </a:r>
            <a:endParaRPr lang="en-US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3755367" y="3892803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r>
              <a:rPr lang="en-US" sz="2000" baseline="30000" dirty="0"/>
              <a:t>rd</a:t>
            </a:r>
            <a:endParaRPr lang="en-US" sz="2000" dirty="0"/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6358263" y="4400028"/>
            <a:ext cx="47798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C</a:t>
            </a: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6329409" y="5153457"/>
            <a:ext cx="53569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H</a:t>
            </a:r>
            <a:endParaRPr lang="en-US" sz="3600" baseline="-25000" dirty="0">
              <a:latin typeface="Garamond" pitchFamily="18" charset="0"/>
            </a:endParaRP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6324600" y="5906885"/>
            <a:ext cx="54531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88819" y="2954868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  <p:sp>
        <p:nvSpPr>
          <p:cNvPr id="35" name="Text Box 28"/>
          <p:cNvSpPr txBox="1">
            <a:spLocks noChangeArrowheads="1"/>
          </p:cNvSpPr>
          <p:nvPr/>
        </p:nvSpPr>
        <p:spPr bwMode="auto">
          <a:xfrm>
            <a:off x="4512631" y="4400028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Garamond" pitchFamily="18" charset="0"/>
              </a:rPr>
              <a:t>16</a:t>
            </a:r>
          </a:p>
        </p:txBody>
      </p:sp>
      <p:sp>
        <p:nvSpPr>
          <p:cNvPr id="36" name="Text Box 28"/>
          <p:cNvSpPr txBox="1">
            <a:spLocks noChangeArrowheads="1"/>
          </p:cNvSpPr>
          <p:nvPr/>
        </p:nvSpPr>
        <p:spPr bwMode="auto">
          <a:xfrm>
            <a:off x="4495800" y="5153457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Garamond" pitchFamily="18" charset="0"/>
              </a:rPr>
              <a:t>36</a:t>
            </a:r>
          </a:p>
        </p:txBody>
      </p:sp>
      <p:sp>
        <p:nvSpPr>
          <p:cNvPr id="44" name="Text Box 28"/>
          <p:cNvSpPr txBox="1">
            <a:spLocks noChangeArrowheads="1"/>
          </p:cNvSpPr>
          <p:nvPr/>
        </p:nvSpPr>
        <p:spPr bwMode="auto">
          <a:xfrm>
            <a:off x="4495800" y="5906886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Garamond" pitchFamily="18" charset="0"/>
              </a:rPr>
              <a:t>50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581545" y="3892803"/>
            <a:ext cx="4459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</a:t>
            </a:r>
            <a:r>
              <a:rPr lang="en-US" sz="2000" baseline="30000" dirty="0"/>
              <a:t>th</a:t>
            </a:r>
            <a:endParaRPr lang="en-US" sz="2000" dirty="0"/>
          </a:p>
        </p:txBody>
      </p:sp>
      <p:sp>
        <p:nvSpPr>
          <p:cNvPr id="46" name="Text Box 29"/>
          <p:cNvSpPr txBox="1">
            <a:spLocks noChangeArrowheads="1"/>
          </p:cNvSpPr>
          <p:nvPr/>
        </p:nvSpPr>
        <p:spPr bwMode="auto">
          <a:xfrm>
            <a:off x="1524001" y="1066801"/>
            <a:ext cx="9143999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2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8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18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rgbClr val="FFC000"/>
                </a:solidFill>
                <a:latin typeface="Garamond" pitchFamily="18" charset="0"/>
              </a:rPr>
              <a:t>25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8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9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61308" y="1199457"/>
            <a:ext cx="304800" cy="381000"/>
          </a:xfrm>
          <a:prstGeom prst="line">
            <a:avLst/>
          </a:prstGeom>
          <a:ln w="5715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8242326" y="1199457"/>
            <a:ext cx="304800" cy="381000"/>
          </a:xfrm>
          <a:prstGeom prst="line">
            <a:avLst/>
          </a:prstGeom>
          <a:ln w="5715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28"/>
          <p:cNvSpPr txBox="1">
            <a:spLocks noChangeArrowheads="1"/>
          </p:cNvSpPr>
          <p:nvPr/>
        </p:nvSpPr>
        <p:spPr bwMode="auto">
          <a:xfrm>
            <a:off x="6121816" y="553141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16</a:t>
            </a:r>
          </a:p>
        </p:txBody>
      </p:sp>
      <p:sp>
        <p:nvSpPr>
          <p:cNvPr id="49" name="Text Box 28"/>
          <p:cNvSpPr txBox="1">
            <a:spLocks noChangeArrowheads="1"/>
          </p:cNvSpPr>
          <p:nvPr/>
        </p:nvSpPr>
        <p:spPr bwMode="auto">
          <a:xfrm>
            <a:off x="8103016" y="553142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18</a:t>
            </a:r>
          </a:p>
        </p:txBody>
      </p:sp>
      <p:sp>
        <p:nvSpPr>
          <p:cNvPr id="50" name="Text Box 28"/>
          <p:cNvSpPr txBox="1">
            <a:spLocks noChangeArrowheads="1"/>
          </p:cNvSpPr>
          <p:nvPr/>
        </p:nvSpPr>
        <p:spPr bwMode="auto">
          <a:xfrm>
            <a:off x="9465631" y="4400028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16</a:t>
            </a:r>
          </a:p>
        </p:txBody>
      </p:sp>
      <p:sp>
        <p:nvSpPr>
          <p:cNvPr id="51" name="Text Box 28"/>
          <p:cNvSpPr txBox="1">
            <a:spLocks noChangeArrowheads="1"/>
          </p:cNvSpPr>
          <p:nvPr/>
        </p:nvSpPr>
        <p:spPr bwMode="auto">
          <a:xfrm>
            <a:off x="9448800" y="5153457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36</a:t>
            </a:r>
          </a:p>
        </p:txBody>
      </p:sp>
      <p:sp>
        <p:nvSpPr>
          <p:cNvPr id="52" name="Text Box 28"/>
          <p:cNvSpPr txBox="1">
            <a:spLocks noChangeArrowheads="1"/>
          </p:cNvSpPr>
          <p:nvPr/>
        </p:nvSpPr>
        <p:spPr bwMode="auto">
          <a:xfrm>
            <a:off x="9448800" y="5906886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50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9529736" y="3892803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r>
              <a:rPr lang="en-US" sz="2000" baseline="30000" dirty="0"/>
              <a:t>rd</a:t>
            </a:r>
            <a:endParaRPr lang="en-US" sz="2000" dirty="0"/>
          </a:p>
        </p:txBody>
      </p:sp>
      <p:sp>
        <p:nvSpPr>
          <p:cNvPr id="54" name="Text Box 29"/>
          <p:cNvSpPr txBox="1">
            <a:spLocks noChangeArrowheads="1"/>
          </p:cNvSpPr>
          <p:nvPr/>
        </p:nvSpPr>
        <p:spPr bwMode="auto">
          <a:xfrm>
            <a:off x="1524000" y="1981201"/>
            <a:ext cx="914400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2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8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18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rgbClr val="FFC000"/>
                </a:solidFill>
                <a:latin typeface="Garamond" pitchFamily="18" charset="0"/>
              </a:rPr>
              <a:t>25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FF00"/>
                </a:solidFill>
                <a:latin typeface="Garamond" pitchFamily="18" charset="0"/>
                <a:sym typeface="Wingdings" pitchFamily="2" charset="2"/>
              </a:rPr>
              <a:t>16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FF00"/>
                </a:solidFill>
                <a:latin typeface="Garamond" pitchFamily="18" charset="0"/>
                <a:sym typeface="Wingdings" pitchFamily="2" charset="2"/>
              </a:rPr>
              <a:t>18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</p:spTree>
    <p:extLst>
      <p:ext uri="{BB962C8B-B14F-4D97-AF65-F5344CB8AC3E}">
        <p14:creationId xmlns:p14="http://schemas.microsoft.com/office/powerpoint/2010/main" val="662748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" grpId="0"/>
      <p:bldP spid="6" grpId="0"/>
      <p:bldP spid="7" grpId="0"/>
      <p:bldP spid="13" grpId="0"/>
      <p:bldP spid="14" grpId="0"/>
      <p:bldP spid="15" grpId="0"/>
      <p:bldP spid="17" grpId="0"/>
      <p:bldP spid="18" grpId="0"/>
      <p:bldP spid="19" grpId="0"/>
      <p:bldP spid="21" grpId="0"/>
      <p:bldP spid="21" grpId="1"/>
      <p:bldP spid="22" grpId="0"/>
      <p:bldP spid="23" grpId="0"/>
      <p:bldP spid="24" grpId="0"/>
      <p:bldP spid="26" grpId="0"/>
      <p:bldP spid="26" grpId="1"/>
      <p:bldP spid="27" grpId="0"/>
      <p:bldP spid="28" grpId="0"/>
      <p:bldP spid="29" grpId="0"/>
      <p:bldP spid="31" grpId="0"/>
      <p:bldP spid="31" grpId="1"/>
      <p:bldP spid="32" grpId="0"/>
      <p:bldP spid="33" grpId="0"/>
      <p:bldP spid="34" grpId="0"/>
      <p:bldP spid="2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3" grpId="0"/>
      <p:bldP spid="35" grpId="0"/>
      <p:bldP spid="36" grpId="0"/>
      <p:bldP spid="44" grpId="0"/>
      <p:bldP spid="45" grpId="0"/>
      <p:bldP spid="46" grpId="0"/>
      <p:bldP spid="46" grpId="1"/>
      <p:bldP spid="48" grpId="0"/>
      <p:bldP spid="48" grpId="1"/>
      <p:bldP spid="49" grpId="0"/>
      <p:bldP spid="49" grpId="1"/>
      <p:bldP spid="50" grpId="0"/>
      <p:bldP spid="51" grpId="0"/>
      <p:bldP spid="52" grpId="0"/>
      <p:bldP spid="53" grpId="0"/>
      <p:bldP spid="5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Balancing Reactions</a:t>
            </a:r>
          </a:p>
        </p:txBody>
      </p:sp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524001" y="1066801"/>
            <a:ext cx="914400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8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16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12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8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8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091063" y="3857344"/>
            <a:ext cx="47798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C</a:t>
            </a: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2062209" y="4608093"/>
            <a:ext cx="53569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H</a:t>
            </a:r>
            <a:endParaRPr lang="en-US" sz="3600" baseline="-25000" dirty="0">
              <a:latin typeface="Garamond" pitchFamily="18" charset="0"/>
            </a:endParaRP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057400" y="5366883"/>
            <a:ext cx="54531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O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2932369" y="3857345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8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2824167" y="4608094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16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2932369" y="5366883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2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7217324" y="3860025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1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7217324" y="4613454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2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7217324" y="5366883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3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1524001" y="1066801"/>
            <a:ext cx="914400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8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16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12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8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8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8034691" y="3860025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8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8034691" y="4613454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7943320" y="5366883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17</a:t>
            </a:r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1524001" y="1066801"/>
            <a:ext cx="914400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8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16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12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8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8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8791612" y="3860025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Garamond" pitchFamily="18" charset="0"/>
              </a:rPr>
              <a:t>8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8700241" y="4613454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Garamond" pitchFamily="18" charset="0"/>
              </a:rPr>
              <a:t>16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8683410" y="5366883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Garamond" pitchFamily="18" charset="0"/>
              </a:rPr>
              <a:t>24</a:t>
            </a: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1524001" y="1066801"/>
            <a:ext cx="914400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8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16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12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8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8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3782633" y="3860025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8</a:t>
            </a: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3691262" y="4613454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16</a:t>
            </a:r>
          </a:p>
        </p:txBody>
      </p:sp>
      <p:sp>
        <p:nvSpPr>
          <p:cNvPr id="34" name="Text Box 28"/>
          <p:cNvSpPr txBox="1">
            <a:spLocks noChangeArrowheads="1"/>
          </p:cNvSpPr>
          <p:nvPr/>
        </p:nvSpPr>
        <p:spPr bwMode="auto">
          <a:xfrm>
            <a:off x="3674431" y="5366883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24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43201" y="3352800"/>
            <a:ext cx="779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28156" y="3352800"/>
            <a:ext cx="779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initial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021051" y="3352800"/>
            <a:ext cx="4283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  <a:r>
              <a:rPr lang="en-US" sz="2000" baseline="30000" dirty="0"/>
              <a:t>st</a:t>
            </a:r>
            <a:endParaRPr lang="en-US" sz="2000" dirty="0"/>
          </a:p>
        </p:txBody>
      </p:sp>
      <p:sp>
        <p:nvSpPr>
          <p:cNvPr id="39" name="TextBox 38"/>
          <p:cNvSpPr txBox="1"/>
          <p:nvPr/>
        </p:nvSpPr>
        <p:spPr>
          <a:xfrm>
            <a:off x="8750721" y="3352800"/>
            <a:ext cx="482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r>
              <a:rPr lang="en-US" sz="2000" baseline="30000" dirty="0"/>
              <a:t>nd</a:t>
            </a:r>
            <a:endParaRPr lang="en-US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3755367" y="3352800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r>
              <a:rPr lang="en-US" sz="2000" baseline="30000" dirty="0"/>
              <a:t>rd</a:t>
            </a:r>
            <a:endParaRPr lang="en-US" sz="2000" dirty="0"/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6358263" y="3860025"/>
            <a:ext cx="47798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C</a:t>
            </a: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6329409" y="4613454"/>
            <a:ext cx="53569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H</a:t>
            </a:r>
            <a:endParaRPr lang="en-US" sz="3600" baseline="-25000" dirty="0">
              <a:latin typeface="Garamond" pitchFamily="18" charset="0"/>
            </a:endParaRP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6324600" y="5366882"/>
            <a:ext cx="54531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88820" y="2234626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</p:spTree>
    <p:extLst>
      <p:ext uri="{BB962C8B-B14F-4D97-AF65-F5344CB8AC3E}">
        <p14:creationId xmlns:p14="http://schemas.microsoft.com/office/powerpoint/2010/main" val="689364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" grpId="0"/>
      <p:bldP spid="6" grpId="0"/>
      <p:bldP spid="7" grpId="0"/>
      <p:bldP spid="13" grpId="0"/>
      <p:bldP spid="14" grpId="0"/>
      <p:bldP spid="15" grpId="0"/>
      <p:bldP spid="17" grpId="0"/>
      <p:bldP spid="18" grpId="0"/>
      <p:bldP spid="19" grpId="0"/>
      <p:bldP spid="21" grpId="0"/>
      <p:bldP spid="21" grpId="1"/>
      <p:bldP spid="22" grpId="0"/>
      <p:bldP spid="23" grpId="0"/>
      <p:bldP spid="24" grpId="0"/>
      <p:bldP spid="26" grpId="0"/>
      <p:bldP spid="26" grpId="1"/>
      <p:bldP spid="27" grpId="0"/>
      <p:bldP spid="28" grpId="0"/>
      <p:bldP spid="29" grpId="0"/>
      <p:bldP spid="31" grpId="0"/>
      <p:bldP spid="32" grpId="0"/>
      <p:bldP spid="33" grpId="0"/>
      <p:bldP spid="34" grpId="0"/>
      <p:bldP spid="2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Balancing Reactions</a:t>
            </a:r>
          </a:p>
        </p:txBody>
      </p:sp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521994" y="1066801"/>
            <a:ext cx="9148023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8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14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23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8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7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091063" y="4397347"/>
            <a:ext cx="47798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C</a:t>
            </a: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2062209" y="5148096"/>
            <a:ext cx="53569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H</a:t>
            </a:r>
            <a:endParaRPr lang="en-US" sz="3600" baseline="-25000" dirty="0">
              <a:latin typeface="Garamond" pitchFamily="18" charset="0"/>
            </a:endParaRP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057400" y="5906886"/>
            <a:ext cx="54531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O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2932369" y="4397348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8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2824167" y="5148097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14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2932369" y="5906886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2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7217324" y="4400028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1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7217324" y="5153457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2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7217324" y="5906886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3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1521994" y="1066801"/>
            <a:ext cx="9148023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8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14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23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8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7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8034691" y="4400028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8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8034691" y="5153457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7943320" y="5906886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17</a:t>
            </a:r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1521994" y="1066801"/>
            <a:ext cx="9148023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8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14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25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8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7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8791612" y="4400028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Garamond" pitchFamily="18" charset="0"/>
              </a:rPr>
              <a:t>8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8700241" y="5153457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Garamond" pitchFamily="18" charset="0"/>
              </a:rPr>
              <a:t>14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8683410" y="5906886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Garamond" pitchFamily="18" charset="0"/>
              </a:rPr>
              <a:t>23</a:t>
            </a: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1524000" y="1066801"/>
            <a:ext cx="914400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2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8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14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25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8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7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3691262" y="4400028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16</a:t>
            </a: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3674431" y="5153457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28</a:t>
            </a:r>
          </a:p>
        </p:txBody>
      </p:sp>
      <p:sp>
        <p:nvSpPr>
          <p:cNvPr id="34" name="Text Box 28"/>
          <p:cNvSpPr txBox="1">
            <a:spLocks noChangeArrowheads="1"/>
          </p:cNvSpPr>
          <p:nvPr/>
        </p:nvSpPr>
        <p:spPr bwMode="auto">
          <a:xfrm>
            <a:off x="3782633" y="5906886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43201" y="3892803"/>
            <a:ext cx="779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28156" y="3892803"/>
            <a:ext cx="779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initial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021051" y="3892803"/>
            <a:ext cx="4283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  <a:r>
              <a:rPr lang="en-US" sz="2000" baseline="30000" dirty="0"/>
              <a:t>st</a:t>
            </a:r>
            <a:endParaRPr lang="en-US" sz="2000" dirty="0"/>
          </a:p>
        </p:txBody>
      </p:sp>
      <p:sp>
        <p:nvSpPr>
          <p:cNvPr id="39" name="TextBox 38"/>
          <p:cNvSpPr txBox="1"/>
          <p:nvPr/>
        </p:nvSpPr>
        <p:spPr>
          <a:xfrm>
            <a:off x="8750721" y="3892803"/>
            <a:ext cx="482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r>
              <a:rPr lang="en-US" sz="2000" baseline="30000" dirty="0"/>
              <a:t>nd</a:t>
            </a:r>
            <a:endParaRPr lang="en-US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3755367" y="3892803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r>
              <a:rPr lang="en-US" sz="2000" baseline="30000" dirty="0"/>
              <a:t>rd</a:t>
            </a:r>
            <a:endParaRPr lang="en-US" sz="2000" dirty="0"/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6358263" y="4400028"/>
            <a:ext cx="47798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C</a:t>
            </a: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6329409" y="5153457"/>
            <a:ext cx="53569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H</a:t>
            </a:r>
            <a:endParaRPr lang="en-US" sz="3600" baseline="-25000" dirty="0">
              <a:latin typeface="Garamond" pitchFamily="18" charset="0"/>
            </a:endParaRP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6324600" y="5906885"/>
            <a:ext cx="54531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88820" y="2895601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  <p:sp>
        <p:nvSpPr>
          <p:cNvPr id="35" name="Text Box 28"/>
          <p:cNvSpPr txBox="1">
            <a:spLocks noChangeArrowheads="1"/>
          </p:cNvSpPr>
          <p:nvPr/>
        </p:nvSpPr>
        <p:spPr bwMode="auto">
          <a:xfrm>
            <a:off x="4512631" y="4400028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Garamond" pitchFamily="18" charset="0"/>
              </a:rPr>
              <a:t>16</a:t>
            </a:r>
          </a:p>
        </p:txBody>
      </p:sp>
      <p:sp>
        <p:nvSpPr>
          <p:cNvPr id="36" name="Text Box 28"/>
          <p:cNvSpPr txBox="1">
            <a:spLocks noChangeArrowheads="1"/>
          </p:cNvSpPr>
          <p:nvPr/>
        </p:nvSpPr>
        <p:spPr bwMode="auto">
          <a:xfrm>
            <a:off x="4495800" y="5153457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Garamond" pitchFamily="18" charset="0"/>
              </a:rPr>
              <a:t>28</a:t>
            </a:r>
          </a:p>
        </p:txBody>
      </p:sp>
      <p:sp>
        <p:nvSpPr>
          <p:cNvPr id="44" name="Text Box 28"/>
          <p:cNvSpPr txBox="1">
            <a:spLocks noChangeArrowheads="1"/>
          </p:cNvSpPr>
          <p:nvPr/>
        </p:nvSpPr>
        <p:spPr bwMode="auto">
          <a:xfrm>
            <a:off x="4495800" y="5906886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Garamond" pitchFamily="18" charset="0"/>
              </a:rPr>
              <a:t>46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581545" y="3892803"/>
            <a:ext cx="4459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</a:t>
            </a:r>
            <a:r>
              <a:rPr lang="en-US" sz="2000" baseline="30000" dirty="0"/>
              <a:t>th</a:t>
            </a:r>
            <a:endParaRPr lang="en-US" sz="2000" dirty="0"/>
          </a:p>
        </p:txBody>
      </p:sp>
      <p:sp>
        <p:nvSpPr>
          <p:cNvPr id="46" name="Text Box 29"/>
          <p:cNvSpPr txBox="1">
            <a:spLocks noChangeArrowheads="1"/>
          </p:cNvSpPr>
          <p:nvPr/>
        </p:nvSpPr>
        <p:spPr bwMode="auto">
          <a:xfrm>
            <a:off x="1524000" y="1066801"/>
            <a:ext cx="914400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2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8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14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rgbClr val="FFC000"/>
                </a:solidFill>
                <a:latin typeface="Garamond" pitchFamily="18" charset="0"/>
              </a:rPr>
              <a:t>23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8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7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61308" y="1199457"/>
            <a:ext cx="304800" cy="381000"/>
          </a:xfrm>
          <a:prstGeom prst="line">
            <a:avLst/>
          </a:prstGeom>
          <a:ln w="5715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8242326" y="1199457"/>
            <a:ext cx="304800" cy="381000"/>
          </a:xfrm>
          <a:prstGeom prst="line">
            <a:avLst/>
          </a:prstGeom>
          <a:ln w="5715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28"/>
          <p:cNvSpPr txBox="1">
            <a:spLocks noChangeArrowheads="1"/>
          </p:cNvSpPr>
          <p:nvPr/>
        </p:nvSpPr>
        <p:spPr bwMode="auto">
          <a:xfrm>
            <a:off x="6121816" y="553141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16</a:t>
            </a:r>
          </a:p>
        </p:txBody>
      </p:sp>
      <p:sp>
        <p:nvSpPr>
          <p:cNvPr id="49" name="Text Box 28"/>
          <p:cNvSpPr txBox="1">
            <a:spLocks noChangeArrowheads="1"/>
          </p:cNvSpPr>
          <p:nvPr/>
        </p:nvSpPr>
        <p:spPr bwMode="auto">
          <a:xfrm>
            <a:off x="8103016" y="553142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14</a:t>
            </a:r>
          </a:p>
        </p:txBody>
      </p:sp>
      <p:sp>
        <p:nvSpPr>
          <p:cNvPr id="50" name="Text Box 28"/>
          <p:cNvSpPr txBox="1">
            <a:spLocks noChangeArrowheads="1"/>
          </p:cNvSpPr>
          <p:nvPr/>
        </p:nvSpPr>
        <p:spPr bwMode="auto">
          <a:xfrm>
            <a:off x="9465631" y="4400028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16</a:t>
            </a:r>
          </a:p>
        </p:txBody>
      </p:sp>
      <p:sp>
        <p:nvSpPr>
          <p:cNvPr id="51" name="Text Box 28"/>
          <p:cNvSpPr txBox="1">
            <a:spLocks noChangeArrowheads="1"/>
          </p:cNvSpPr>
          <p:nvPr/>
        </p:nvSpPr>
        <p:spPr bwMode="auto">
          <a:xfrm>
            <a:off x="9448800" y="5153457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28</a:t>
            </a:r>
          </a:p>
        </p:txBody>
      </p:sp>
      <p:sp>
        <p:nvSpPr>
          <p:cNvPr id="52" name="Text Box 28"/>
          <p:cNvSpPr txBox="1">
            <a:spLocks noChangeArrowheads="1"/>
          </p:cNvSpPr>
          <p:nvPr/>
        </p:nvSpPr>
        <p:spPr bwMode="auto">
          <a:xfrm>
            <a:off x="9448800" y="5906886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46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9529736" y="3892803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r>
              <a:rPr lang="en-US" sz="2000" baseline="30000" dirty="0"/>
              <a:t>rd</a:t>
            </a:r>
            <a:endParaRPr lang="en-US" sz="2000" dirty="0"/>
          </a:p>
        </p:txBody>
      </p:sp>
      <p:sp>
        <p:nvSpPr>
          <p:cNvPr id="54" name="Text Box 29"/>
          <p:cNvSpPr txBox="1">
            <a:spLocks noChangeArrowheads="1"/>
          </p:cNvSpPr>
          <p:nvPr/>
        </p:nvSpPr>
        <p:spPr bwMode="auto">
          <a:xfrm>
            <a:off x="1524000" y="1944486"/>
            <a:ext cx="914400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2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8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14</a:t>
            </a:r>
            <a:r>
              <a:rPr lang="en-US" sz="3600" dirty="0">
                <a:latin typeface="Garamond" pitchFamily="18" charset="0"/>
              </a:rPr>
              <a:t>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rgbClr val="FFC000"/>
                </a:solidFill>
                <a:latin typeface="Garamond" pitchFamily="18" charset="0"/>
              </a:rPr>
              <a:t>23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FF00"/>
                </a:solidFill>
                <a:latin typeface="Garamond" pitchFamily="18" charset="0"/>
                <a:sym typeface="Wingdings" pitchFamily="2" charset="2"/>
              </a:rPr>
              <a:t>16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FF00"/>
                </a:solidFill>
                <a:latin typeface="Garamond" pitchFamily="18" charset="0"/>
                <a:sym typeface="Wingdings" pitchFamily="2" charset="2"/>
              </a:rPr>
              <a:t>14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</p:spTree>
    <p:extLst>
      <p:ext uri="{BB962C8B-B14F-4D97-AF65-F5344CB8AC3E}">
        <p14:creationId xmlns:p14="http://schemas.microsoft.com/office/powerpoint/2010/main" val="3927978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" grpId="0"/>
      <p:bldP spid="6" grpId="0"/>
      <p:bldP spid="7" grpId="0"/>
      <p:bldP spid="13" grpId="0"/>
      <p:bldP spid="14" grpId="0"/>
      <p:bldP spid="15" grpId="0"/>
      <p:bldP spid="17" grpId="0"/>
      <p:bldP spid="18" grpId="0"/>
      <p:bldP spid="19" grpId="0"/>
      <p:bldP spid="21" grpId="0"/>
      <p:bldP spid="21" grpId="1"/>
      <p:bldP spid="22" grpId="0"/>
      <p:bldP spid="23" grpId="0"/>
      <p:bldP spid="24" grpId="0"/>
      <p:bldP spid="26" grpId="0"/>
      <p:bldP spid="26" grpId="1"/>
      <p:bldP spid="27" grpId="0"/>
      <p:bldP spid="28" grpId="0"/>
      <p:bldP spid="29" grpId="0"/>
      <p:bldP spid="31" grpId="0"/>
      <p:bldP spid="31" grpId="1"/>
      <p:bldP spid="32" grpId="0"/>
      <p:bldP spid="33" grpId="0"/>
      <p:bldP spid="34" grpId="0"/>
      <p:bldP spid="2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3" grpId="0"/>
      <p:bldP spid="35" grpId="0"/>
      <p:bldP spid="36" grpId="0"/>
      <p:bldP spid="44" grpId="0"/>
      <p:bldP spid="45" grpId="0"/>
      <p:bldP spid="46" grpId="0"/>
      <p:bldP spid="46" grpId="1"/>
      <p:bldP spid="48" grpId="0"/>
      <p:bldP spid="48" grpId="1"/>
      <p:bldP spid="49" grpId="0"/>
      <p:bldP spid="49" grpId="1"/>
      <p:bldP spid="50" grpId="0"/>
      <p:bldP spid="51" grpId="0"/>
      <p:bldP spid="52" grpId="0"/>
      <p:bldP spid="53" grpId="0"/>
      <p:bldP spid="5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Balancing Reactions</a:t>
            </a:r>
          </a:p>
        </p:txBody>
      </p:sp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524056" y="1143001"/>
            <a:ext cx="9143179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2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5</a:t>
            </a:r>
            <a:r>
              <a:rPr lang="en-US" sz="3600" dirty="0">
                <a:latin typeface="Garamond" pitchFamily="18" charset="0"/>
              </a:rPr>
              <a:t>OH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3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091063" y="3858685"/>
            <a:ext cx="47798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C</a:t>
            </a: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2062209" y="4610774"/>
            <a:ext cx="53569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H</a:t>
            </a:r>
            <a:endParaRPr lang="en-US" sz="3600" baseline="-25000" dirty="0">
              <a:latin typeface="Garamond" pitchFamily="18" charset="0"/>
            </a:endParaRP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057400" y="5366883"/>
            <a:ext cx="54531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O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2932369" y="3858685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2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2932369" y="4610774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6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2932369" y="5366883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3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7217324" y="3858685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1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7217324" y="4610774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2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7217324" y="5366883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3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1524000" y="1143001"/>
            <a:ext cx="914400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2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5</a:t>
            </a:r>
            <a:r>
              <a:rPr lang="en-US" sz="3600" dirty="0">
                <a:latin typeface="Garamond" pitchFamily="18" charset="0"/>
              </a:rPr>
              <a:t>OH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3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8014640" y="3858685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8014640" y="4610774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8014640" y="5366883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5</a:t>
            </a:r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1524000" y="1143001"/>
            <a:ext cx="914400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2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5</a:t>
            </a:r>
            <a:r>
              <a:rPr lang="en-US" sz="3600" dirty="0">
                <a:latin typeface="Garamond" pitchFamily="18" charset="0"/>
              </a:rPr>
              <a:t>OH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3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8788255" y="3858685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8788255" y="4610774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8788255" y="5366883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Garamond" pitchFamily="18" charset="0"/>
              </a:rPr>
              <a:t>7</a:t>
            </a: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1524000" y="1143001"/>
            <a:ext cx="914400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2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5</a:t>
            </a:r>
            <a:r>
              <a:rPr lang="en-US" sz="3600" dirty="0">
                <a:latin typeface="Garamond" pitchFamily="18" charset="0"/>
              </a:rPr>
              <a:t>OH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3762692" y="3858685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3762692" y="4610774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34" name="Text Box 28"/>
          <p:cNvSpPr txBox="1">
            <a:spLocks noChangeArrowheads="1"/>
          </p:cNvSpPr>
          <p:nvPr/>
        </p:nvSpPr>
        <p:spPr bwMode="auto">
          <a:xfrm>
            <a:off x="3762692" y="5366883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43201" y="3352800"/>
            <a:ext cx="779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28156" y="3352800"/>
            <a:ext cx="779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initial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001000" y="3352800"/>
            <a:ext cx="4283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  <a:r>
              <a:rPr lang="en-US" sz="2000" baseline="30000" dirty="0"/>
              <a:t>st</a:t>
            </a:r>
            <a:endParaRPr lang="en-US" sz="2000" dirty="0"/>
          </a:p>
        </p:txBody>
      </p:sp>
      <p:sp>
        <p:nvSpPr>
          <p:cNvPr id="39" name="TextBox 38"/>
          <p:cNvSpPr txBox="1"/>
          <p:nvPr/>
        </p:nvSpPr>
        <p:spPr>
          <a:xfrm>
            <a:off x="8747364" y="3352800"/>
            <a:ext cx="482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r>
              <a:rPr lang="en-US" sz="2000" baseline="30000" dirty="0"/>
              <a:t>nd</a:t>
            </a:r>
            <a:endParaRPr lang="en-US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3735426" y="3352800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r>
              <a:rPr lang="en-US" sz="2000" baseline="30000" dirty="0"/>
              <a:t>rd</a:t>
            </a:r>
            <a:endParaRPr lang="en-US" sz="2000" dirty="0"/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6358263" y="3858685"/>
            <a:ext cx="47798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C</a:t>
            </a: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6329409" y="4610774"/>
            <a:ext cx="53569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H</a:t>
            </a:r>
            <a:endParaRPr lang="en-US" sz="3600" baseline="-25000" dirty="0">
              <a:latin typeface="Garamond" pitchFamily="18" charset="0"/>
            </a:endParaRP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6324600" y="5366883"/>
            <a:ext cx="54531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88820" y="2286000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</p:spTree>
    <p:extLst>
      <p:ext uri="{BB962C8B-B14F-4D97-AF65-F5344CB8AC3E}">
        <p14:creationId xmlns:p14="http://schemas.microsoft.com/office/powerpoint/2010/main" val="1728005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" grpId="0"/>
      <p:bldP spid="6" grpId="0"/>
      <p:bldP spid="7" grpId="0"/>
      <p:bldP spid="13" grpId="0"/>
      <p:bldP spid="14" grpId="0"/>
      <p:bldP spid="15" grpId="0"/>
      <p:bldP spid="17" grpId="0"/>
      <p:bldP spid="18" grpId="0"/>
      <p:bldP spid="19" grpId="0"/>
      <p:bldP spid="21" grpId="0"/>
      <p:bldP spid="21" grpId="1"/>
      <p:bldP spid="22" grpId="0"/>
      <p:bldP spid="23" grpId="0"/>
      <p:bldP spid="24" grpId="0"/>
      <p:bldP spid="26" grpId="0"/>
      <p:bldP spid="26" grpId="1"/>
      <p:bldP spid="27" grpId="0"/>
      <p:bldP spid="28" grpId="0"/>
      <p:bldP spid="29" grpId="0"/>
      <p:bldP spid="31" grpId="0"/>
      <p:bldP spid="32" grpId="0"/>
      <p:bldP spid="33" grpId="0"/>
      <p:bldP spid="34" grpId="0"/>
      <p:bldP spid="2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Balancing Reactions</a:t>
            </a:r>
          </a:p>
        </p:txBody>
      </p:sp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543880" y="990601"/>
            <a:ext cx="9122441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6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5</a:t>
            </a:r>
            <a:r>
              <a:rPr lang="en-US" sz="3600" dirty="0">
                <a:latin typeface="Garamond" pitchFamily="18" charset="0"/>
              </a:rPr>
              <a:t>CO</a:t>
            </a:r>
            <a:r>
              <a:rPr lang="en-US" sz="3600" baseline="-25000" dirty="0">
                <a:latin typeface="Garamond" pitchFamily="18" charset="0"/>
              </a:rPr>
              <a:t>2</a:t>
            </a:r>
            <a:r>
              <a:rPr lang="en-US" sz="3600" dirty="0">
                <a:latin typeface="Garamond" pitchFamily="18" charset="0"/>
              </a:rPr>
              <a:t>H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15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7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091063" y="4397347"/>
            <a:ext cx="47798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C</a:t>
            </a: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2062209" y="5148096"/>
            <a:ext cx="53569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H</a:t>
            </a:r>
            <a:endParaRPr lang="en-US" sz="3600" baseline="-25000" dirty="0">
              <a:latin typeface="Garamond" pitchFamily="18" charset="0"/>
            </a:endParaRP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057400" y="5906886"/>
            <a:ext cx="54531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O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2932369" y="4397348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7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2932369" y="5148097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6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2932369" y="5906886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4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7217324" y="4400028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1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7217324" y="5153457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2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7217324" y="5906886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3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1543880" y="990601"/>
            <a:ext cx="9122441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6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5</a:t>
            </a:r>
            <a:r>
              <a:rPr lang="en-US" sz="3600" dirty="0">
                <a:latin typeface="Garamond" pitchFamily="18" charset="0"/>
              </a:rPr>
              <a:t>CO</a:t>
            </a:r>
            <a:r>
              <a:rPr lang="en-US" sz="3600" baseline="-25000" dirty="0">
                <a:latin typeface="Garamond" pitchFamily="18" charset="0"/>
              </a:rPr>
              <a:t>2</a:t>
            </a:r>
            <a:r>
              <a:rPr lang="en-US" sz="3600" dirty="0">
                <a:latin typeface="Garamond" pitchFamily="18" charset="0"/>
              </a:rPr>
              <a:t>H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15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7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8034691" y="4400028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7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8034691" y="5153457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7943320" y="5906886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Garamond" pitchFamily="18" charset="0"/>
              </a:rPr>
              <a:t>15</a:t>
            </a:r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1543880" y="990601"/>
            <a:ext cx="9122441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6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5</a:t>
            </a:r>
            <a:r>
              <a:rPr lang="en-US" sz="3600" dirty="0">
                <a:latin typeface="Garamond" pitchFamily="18" charset="0"/>
              </a:rPr>
              <a:t>CO</a:t>
            </a:r>
            <a:r>
              <a:rPr lang="en-US" sz="3600" baseline="-25000" dirty="0">
                <a:latin typeface="Garamond" pitchFamily="18" charset="0"/>
              </a:rPr>
              <a:t>2</a:t>
            </a:r>
            <a:r>
              <a:rPr lang="en-US" sz="3600" dirty="0">
                <a:latin typeface="Garamond" pitchFamily="18" charset="0"/>
              </a:rPr>
              <a:t>H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15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7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8774781" y="4400028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Garamond" pitchFamily="18" charset="0"/>
              </a:rPr>
              <a:t>7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8774781" y="5153457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8683410" y="5906886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Garamond" pitchFamily="18" charset="0"/>
              </a:rPr>
              <a:t>17</a:t>
            </a: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1545559" y="990601"/>
            <a:ext cx="9122441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2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6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5</a:t>
            </a:r>
            <a:r>
              <a:rPr lang="en-US" sz="3600" dirty="0">
                <a:latin typeface="Garamond" pitchFamily="18" charset="0"/>
              </a:rPr>
              <a:t>CO</a:t>
            </a:r>
            <a:r>
              <a:rPr lang="en-US" sz="3600" baseline="-25000" dirty="0">
                <a:latin typeface="Garamond" pitchFamily="18" charset="0"/>
              </a:rPr>
              <a:t>2</a:t>
            </a:r>
            <a:r>
              <a:rPr lang="en-US" sz="3600" dirty="0">
                <a:latin typeface="Garamond" pitchFamily="18" charset="0"/>
              </a:rPr>
              <a:t>H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Garamond" pitchFamily="18" charset="0"/>
              </a:rPr>
              <a:t>15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7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3682846" y="4400028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14</a:t>
            </a: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3682846" y="5153457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12</a:t>
            </a:r>
          </a:p>
        </p:txBody>
      </p:sp>
      <p:sp>
        <p:nvSpPr>
          <p:cNvPr id="34" name="Text Box 28"/>
          <p:cNvSpPr txBox="1">
            <a:spLocks noChangeArrowheads="1"/>
          </p:cNvSpPr>
          <p:nvPr/>
        </p:nvSpPr>
        <p:spPr bwMode="auto">
          <a:xfrm>
            <a:off x="3774217" y="5906886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43201" y="3892803"/>
            <a:ext cx="779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28156" y="3892803"/>
            <a:ext cx="779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initial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021051" y="3892803"/>
            <a:ext cx="4283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  <a:r>
              <a:rPr lang="en-US" sz="2000" baseline="30000" dirty="0"/>
              <a:t>st</a:t>
            </a:r>
            <a:endParaRPr lang="en-US" sz="2000" dirty="0"/>
          </a:p>
        </p:txBody>
      </p:sp>
      <p:sp>
        <p:nvSpPr>
          <p:cNvPr id="39" name="TextBox 38"/>
          <p:cNvSpPr txBox="1"/>
          <p:nvPr/>
        </p:nvSpPr>
        <p:spPr>
          <a:xfrm>
            <a:off x="8733890" y="3892803"/>
            <a:ext cx="482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r>
              <a:rPr lang="en-US" sz="2000" baseline="30000" dirty="0"/>
              <a:t>nd</a:t>
            </a:r>
            <a:endParaRPr lang="en-US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3746951" y="3892803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r>
              <a:rPr lang="en-US" sz="2000" baseline="30000" dirty="0"/>
              <a:t>rd</a:t>
            </a:r>
            <a:endParaRPr lang="en-US" sz="2000" dirty="0"/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6358263" y="4400028"/>
            <a:ext cx="47798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C</a:t>
            </a: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6329409" y="5153457"/>
            <a:ext cx="53569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H</a:t>
            </a:r>
            <a:endParaRPr lang="en-US" sz="3600" baseline="-25000" dirty="0">
              <a:latin typeface="Garamond" pitchFamily="18" charset="0"/>
            </a:endParaRP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6324600" y="5906885"/>
            <a:ext cx="54531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dirty="0">
                <a:latin typeface="Garamond" pitchFamily="18" charset="0"/>
              </a:rPr>
              <a:t>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87980" y="2971800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  <p:sp>
        <p:nvSpPr>
          <p:cNvPr id="35" name="Text Box 28"/>
          <p:cNvSpPr txBox="1">
            <a:spLocks noChangeArrowheads="1"/>
          </p:cNvSpPr>
          <p:nvPr/>
        </p:nvSpPr>
        <p:spPr bwMode="auto">
          <a:xfrm>
            <a:off x="4512631" y="4400028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>
                <a:solidFill>
                  <a:srgbClr val="FFC000"/>
                </a:solidFill>
                <a:latin typeface="Garamond" pitchFamily="18" charset="0"/>
              </a:rPr>
              <a:t>14</a:t>
            </a:r>
            <a:endParaRPr lang="en-US" sz="3600" b="1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36" name="Text Box 28"/>
          <p:cNvSpPr txBox="1">
            <a:spLocks noChangeArrowheads="1"/>
          </p:cNvSpPr>
          <p:nvPr/>
        </p:nvSpPr>
        <p:spPr bwMode="auto">
          <a:xfrm>
            <a:off x="4495800" y="5153457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Garamond" pitchFamily="18" charset="0"/>
              </a:rPr>
              <a:t>28</a:t>
            </a:r>
          </a:p>
        </p:txBody>
      </p:sp>
      <p:sp>
        <p:nvSpPr>
          <p:cNvPr id="44" name="Text Box 28"/>
          <p:cNvSpPr txBox="1">
            <a:spLocks noChangeArrowheads="1"/>
          </p:cNvSpPr>
          <p:nvPr/>
        </p:nvSpPr>
        <p:spPr bwMode="auto">
          <a:xfrm>
            <a:off x="4495800" y="5906886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Garamond" pitchFamily="18" charset="0"/>
              </a:rPr>
              <a:t>34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581545" y="3892803"/>
            <a:ext cx="4459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</a:t>
            </a:r>
            <a:r>
              <a:rPr lang="en-US" sz="2000" baseline="30000" dirty="0"/>
              <a:t>th</a:t>
            </a:r>
            <a:endParaRPr lang="en-US" sz="2000" dirty="0"/>
          </a:p>
        </p:txBody>
      </p:sp>
      <p:sp>
        <p:nvSpPr>
          <p:cNvPr id="46" name="Text Box 29"/>
          <p:cNvSpPr txBox="1">
            <a:spLocks noChangeArrowheads="1"/>
          </p:cNvSpPr>
          <p:nvPr/>
        </p:nvSpPr>
        <p:spPr bwMode="auto">
          <a:xfrm>
            <a:off x="1545559" y="990601"/>
            <a:ext cx="9122441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2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6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5</a:t>
            </a:r>
            <a:r>
              <a:rPr lang="en-US" sz="3600" dirty="0">
                <a:latin typeface="Garamond" pitchFamily="18" charset="0"/>
              </a:rPr>
              <a:t>CO</a:t>
            </a:r>
            <a:r>
              <a:rPr lang="en-US" sz="3600" baseline="-25000" dirty="0">
                <a:latin typeface="Garamond" pitchFamily="18" charset="0"/>
              </a:rPr>
              <a:t>2</a:t>
            </a:r>
            <a:r>
              <a:rPr lang="en-US" sz="3600" dirty="0">
                <a:latin typeface="Garamond" pitchFamily="18" charset="0"/>
              </a:rPr>
              <a:t>H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rgbClr val="FFC000"/>
                </a:solidFill>
                <a:latin typeface="Garamond" pitchFamily="18" charset="0"/>
              </a:rPr>
              <a:t>15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7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768892" y="1123257"/>
            <a:ext cx="304800" cy="381000"/>
          </a:xfrm>
          <a:prstGeom prst="line">
            <a:avLst/>
          </a:prstGeom>
          <a:ln w="5715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8774781" y="1123257"/>
            <a:ext cx="304800" cy="381000"/>
          </a:xfrm>
          <a:prstGeom prst="line">
            <a:avLst/>
          </a:prstGeom>
          <a:ln w="5715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28"/>
          <p:cNvSpPr txBox="1">
            <a:spLocks noChangeArrowheads="1"/>
          </p:cNvSpPr>
          <p:nvPr/>
        </p:nvSpPr>
        <p:spPr bwMode="auto">
          <a:xfrm>
            <a:off x="6629400" y="553141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14</a:t>
            </a:r>
          </a:p>
        </p:txBody>
      </p:sp>
      <p:sp>
        <p:nvSpPr>
          <p:cNvPr id="49" name="Text Box 28"/>
          <p:cNvSpPr txBox="1">
            <a:spLocks noChangeArrowheads="1"/>
          </p:cNvSpPr>
          <p:nvPr/>
        </p:nvSpPr>
        <p:spPr bwMode="auto">
          <a:xfrm>
            <a:off x="8686800" y="553140"/>
            <a:ext cx="401042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50" name="Text Box 28"/>
          <p:cNvSpPr txBox="1">
            <a:spLocks noChangeArrowheads="1"/>
          </p:cNvSpPr>
          <p:nvPr/>
        </p:nvSpPr>
        <p:spPr bwMode="auto">
          <a:xfrm>
            <a:off x="9465631" y="4400028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14</a:t>
            </a:r>
          </a:p>
        </p:txBody>
      </p:sp>
      <p:sp>
        <p:nvSpPr>
          <p:cNvPr id="51" name="Text Box 28"/>
          <p:cNvSpPr txBox="1">
            <a:spLocks noChangeArrowheads="1"/>
          </p:cNvSpPr>
          <p:nvPr/>
        </p:nvSpPr>
        <p:spPr bwMode="auto">
          <a:xfrm>
            <a:off x="9465631" y="5153457"/>
            <a:ext cx="583784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12</a:t>
            </a:r>
          </a:p>
        </p:txBody>
      </p:sp>
      <p:sp>
        <p:nvSpPr>
          <p:cNvPr id="52" name="Text Box 28"/>
          <p:cNvSpPr txBox="1">
            <a:spLocks noChangeArrowheads="1"/>
          </p:cNvSpPr>
          <p:nvPr/>
        </p:nvSpPr>
        <p:spPr bwMode="auto">
          <a:xfrm>
            <a:off x="9448800" y="5906886"/>
            <a:ext cx="617446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34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9529736" y="3892803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r>
              <a:rPr lang="en-US" sz="2000" baseline="30000" dirty="0"/>
              <a:t>rd</a:t>
            </a:r>
            <a:endParaRPr lang="en-US" sz="2000" dirty="0"/>
          </a:p>
        </p:txBody>
      </p:sp>
      <p:sp>
        <p:nvSpPr>
          <p:cNvPr id="54" name="Text Box 29"/>
          <p:cNvSpPr txBox="1">
            <a:spLocks noChangeArrowheads="1"/>
          </p:cNvSpPr>
          <p:nvPr/>
        </p:nvSpPr>
        <p:spPr bwMode="auto">
          <a:xfrm>
            <a:off x="1524000" y="1981867"/>
            <a:ext cx="9142320" cy="646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600" b="1" dirty="0">
                <a:solidFill>
                  <a:srgbClr val="00FF00"/>
                </a:solidFill>
                <a:latin typeface="Garamond" pitchFamily="18" charset="0"/>
              </a:rPr>
              <a:t>2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C</a:t>
            </a:r>
            <a:r>
              <a:rPr lang="en-US" sz="3600" baseline="-25000" dirty="0">
                <a:latin typeface="Garamond" pitchFamily="18" charset="0"/>
              </a:rPr>
              <a:t>6</a:t>
            </a:r>
            <a:r>
              <a:rPr lang="en-US" sz="3600" dirty="0">
                <a:latin typeface="Garamond" pitchFamily="18" charset="0"/>
              </a:rPr>
              <a:t>H</a:t>
            </a:r>
            <a:r>
              <a:rPr lang="en-US" sz="3600" baseline="-25000" dirty="0">
                <a:latin typeface="Garamond" pitchFamily="18" charset="0"/>
              </a:rPr>
              <a:t>5</a:t>
            </a:r>
            <a:r>
              <a:rPr lang="en-US" sz="3600" dirty="0">
                <a:latin typeface="Garamond" pitchFamily="18" charset="0"/>
              </a:rPr>
              <a:t>CO</a:t>
            </a:r>
            <a:r>
              <a:rPr lang="en-US" sz="3600" baseline="-25000" dirty="0">
                <a:latin typeface="Garamond" pitchFamily="18" charset="0"/>
              </a:rPr>
              <a:t>2</a:t>
            </a:r>
            <a:r>
              <a:rPr lang="en-US" sz="3600" dirty="0">
                <a:latin typeface="Garamond" pitchFamily="18" charset="0"/>
              </a:rPr>
              <a:t>H +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b="1" dirty="0">
                <a:solidFill>
                  <a:srgbClr val="FFC000"/>
                </a:solidFill>
                <a:latin typeface="Garamond" pitchFamily="18" charset="0"/>
              </a:rPr>
              <a:t>15</a:t>
            </a:r>
            <a:r>
              <a:rPr lang="en-US" sz="3600" b="1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</a:rPr>
              <a:t>O</a:t>
            </a:r>
            <a:r>
              <a:rPr lang="en-US" sz="3600" baseline="-25000" dirty="0">
                <a:latin typeface="Garamond" pitchFamily="18" charset="0"/>
              </a:rPr>
              <a:t>2(g)</a:t>
            </a:r>
            <a:r>
              <a:rPr lang="en-US" sz="3600" baseline="30000" dirty="0">
                <a:latin typeface="Garamond" pitchFamily="18" charset="0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FF00"/>
                </a:solidFill>
                <a:latin typeface="Garamond" pitchFamily="18" charset="0"/>
                <a:sym typeface="Wingdings" pitchFamily="2" charset="2"/>
              </a:rPr>
              <a:t>14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FF00"/>
                </a:solidFill>
                <a:latin typeface="Garamond" pitchFamily="18" charset="0"/>
                <a:sym typeface="Wingdings" pitchFamily="2" charset="2"/>
              </a:rPr>
              <a:t>6</a:t>
            </a:r>
            <a:r>
              <a:rPr lang="en-US" sz="36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6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600" baseline="-25000" dirty="0">
                <a:latin typeface="Garamond" pitchFamily="18" charset="0"/>
                <a:sym typeface="Wingdings" pitchFamily="2" charset="2"/>
              </a:rPr>
              <a:t>(g)</a:t>
            </a:r>
          </a:p>
        </p:txBody>
      </p:sp>
    </p:spTree>
    <p:extLst>
      <p:ext uri="{BB962C8B-B14F-4D97-AF65-F5344CB8AC3E}">
        <p14:creationId xmlns:p14="http://schemas.microsoft.com/office/powerpoint/2010/main" val="3913723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" grpId="0"/>
      <p:bldP spid="6" grpId="0"/>
      <p:bldP spid="7" grpId="0"/>
      <p:bldP spid="13" grpId="0"/>
      <p:bldP spid="14" grpId="0"/>
      <p:bldP spid="15" grpId="0"/>
      <p:bldP spid="17" grpId="0"/>
      <p:bldP spid="18" grpId="0"/>
      <p:bldP spid="19" grpId="0"/>
      <p:bldP spid="21" grpId="0"/>
      <p:bldP spid="21" grpId="1"/>
      <p:bldP spid="22" grpId="0"/>
      <p:bldP spid="23" grpId="0"/>
      <p:bldP spid="24" grpId="0"/>
      <p:bldP spid="26" grpId="0"/>
      <p:bldP spid="26" grpId="1"/>
      <p:bldP spid="27" grpId="0"/>
      <p:bldP spid="28" grpId="0"/>
      <p:bldP spid="29" grpId="0"/>
      <p:bldP spid="31" grpId="0"/>
      <p:bldP spid="31" grpId="1"/>
      <p:bldP spid="32" grpId="0"/>
      <p:bldP spid="33" grpId="0"/>
      <p:bldP spid="34" grpId="0"/>
      <p:bldP spid="2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3" grpId="0"/>
      <p:bldP spid="35" grpId="0"/>
      <p:bldP spid="36" grpId="0"/>
      <p:bldP spid="44" grpId="0"/>
      <p:bldP spid="45" grpId="0"/>
      <p:bldP spid="46" grpId="0"/>
      <p:bldP spid="46" grpId="1"/>
      <p:bldP spid="48" grpId="0"/>
      <p:bldP spid="48" grpId="1"/>
      <p:bldP spid="49" grpId="0"/>
      <p:bldP spid="49" grpId="1"/>
      <p:bldP spid="50" grpId="0"/>
      <p:bldP spid="51" grpId="0"/>
      <p:bldP spid="52" grpId="0"/>
      <p:bldP spid="53" grpId="0"/>
      <p:bldP spid="5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56" name="Text Box 4"/>
          <p:cNvSpPr txBox="1">
            <a:spLocks noChangeArrowheads="1"/>
          </p:cNvSpPr>
          <p:nvPr/>
        </p:nvSpPr>
        <p:spPr bwMode="auto">
          <a:xfrm>
            <a:off x="2846191" y="2286000"/>
            <a:ext cx="81621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Ni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7" name="Text Box 5"/>
          <p:cNvSpPr txBox="1">
            <a:spLocks noChangeArrowheads="1"/>
          </p:cNvSpPr>
          <p:nvPr/>
        </p:nvSpPr>
        <p:spPr bwMode="auto">
          <a:xfrm>
            <a:off x="3505201" y="2286000"/>
            <a:ext cx="11977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800" baseline="300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58" name="Text Box 6"/>
          <p:cNvSpPr txBox="1">
            <a:spLocks noChangeArrowheads="1"/>
          </p:cNvSpPr>
          <p:nvPr/>
        </p:nvSpPr>
        <p:spPr bwMode="auto">
          <a:xfrm>
            <a:off x="5746529" y="3892905"/>
            <a:ext cx="81621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Ni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9" name="Text Box 7"/>
          <p:cNvSpPr txBox="1">
            <a:spLocks noChangeArrowheads="1"/>
          </p:cNvSpPr>
          <p:nvPr/>
        </p:nvSpPr>
        <p:spPr bwMode="auto">
          <a:xfrm>
            <a:off x="6476999" y="3892905"/>
            <a:ext cx="10374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1226760" name="Text Box 8"/>
          <p:cNvSpPr txBox="1">
            <a:spLocks noChangeArrowheads="1"/>
          </p:cNvSpPr>
          <p:nvPr/>
        </p:nvSpPr>
        <p:spPr bwMode="auto">
          <a:xfrm>
            <a:off x="4953000" y="2817813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2949668" y="2817812"/>
            <a:ext cx="204091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Ni</a:t>
            </a:r>
            <a:r>
              <a:rPr lang="en-US" sz="2800" dirty="0">
                <a:latin typeface="Garamond" pitchFamily="18" charset="0"/>
              </a:rPr>
              <a:t>(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3(s)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79" name="Text Box 26"/>
          <p:cNvSpPr txBox="1">
            <a:spLocks noChangeArrowheads="1"/>
          </p:cNvSpPr>
          <p:nvPr/>
        </p:nvSpPr>
        <p:spPr bwMode="auto">
          <a:xfrm>
            <a:off x="7162801" y="5958834"/>
            <a:ext cx="227334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 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O </a:t>
            </a:r>
            <a:r>
              <a:rPr lang="en-US" sz="2800" dirty="0">
                <a:latin typeface="Garamond" pitchFamily="18" charset="0"/>
              </a:rPr>
              <a:t>+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 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80" name="Text Box 26"/>
          <p:cNvSpPr txBox="1">
            <a:spLocks noChangeArrowheads="1"/>
          </p:cNvSpPr>
          <p:nvPr/>
        </p:nvSpPr>
        <p:spPr bwMode="auto">
          <a:xfrm>
            <a:off x="5733894" y="5958834"/>
            <a:ext cx="1596882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Ni</a:t>
            </a:r>
            <a:r>
              <a:rPr lang="en-US" sz="2800" baseline="-25000" dirty="0">
                <a:latin typeface="Garamond" pitchFamily="18" charset="0"/>
              </a:rPr>
              <a:t>2</a:t>
            </a:r>
            <a:r>
              <a:rPr lang="en-US" sz="2800" dirty="0">
                <a:latin typeface="Garamond" pitchFamily="18" charset="0"/>
              </a:rPr>
              <a:t>(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3</a:t>
            </a:r>
          </a:p>
        </p:txBody>
      </p:sp>
      <p:sp>
        <p:nvSpPr>
          <p:cNvPr id="83" name="Text Box 6"/>
          <p:cNvSpPr txBox="1">
            <a:spLocks noChangeArrowheads="1"/>
          </p:cNvSpPr>
          <p:nvPr/>
        </p:nvSpPr>
        <p:spPr bwMode="auto">
          <a:xfrm>
            <a:off x="2846191" y="3886200"/>
            <a:ext cx="81621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Ni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3505201" y="3886200"/>
            <a:ext cx="11977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85" name="Text Box 8"/>
          <p:cNvSpPr txBox="1">
            <a:spLocks noChangeArrowheads="1"/>
          </p:cNvSpPr>
          <p:nvPr/>
        </p:nvSpPr>
        <p:spPr bwMode="auto">
          <a:xfrm>
            <a:off x="4953000" y="4416109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86" name="Text Box 3"/>
          <p:cNvSpPr txBox="1">
            <a:spLocks noChangeArrowheads="1"/>
          </p:cNvSpPr>
          <p:nvPr/>
        </p:nvSpPr>
        <p:spPr bwMode="auto">
          <a:xfrm>
            <a:off x="2949667" y="4424717"/>
            <a:ext cx="198480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Ni</a:t>
            </a:r>
            <a:r>
              <a:rPr lang="en-US" sz="2800" dirty="0">
                <a:latin typeface="Garamond" pitchFamily="18" charset="0"/>
              </a:rPr>
              <a:t>(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3(s)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87" name="Text Box 19"/>
          <p:cNvSpPr txBox="1">
            <a:spLocks noChangeArrowheads="1"/>
          </p:cNvSpPr>
          <p:nvPr/>
        </p:nvSpPr>
        <p:spPr bwMode="auto">
          <a:xfrm>
            <a:off x="9405802" y="5404045"/>
            <a:ext cx="804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88" name="Text Box 22"/>
          <p:cNvSpPr txBox="1">
            <a:spLocks noChangeArrowheads="1"/>
          </p:cNvSpPr>
          <p:nvPr/>
        </p:nvSpPr>
        <p:spPr bwMode="auto">
          <a:xfrm>
            <a:off x="5731301" y="5404045"/>
            <a:ext cx="81621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Ni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89" name="Text Box 23"/>
          <p:cNvSpPr txBox="1">
            <a:spLocks noChangeArrowheads="1"/>
          </p:cNvSpPr>
          <p:nvPr/>
        </p:nvSpPr>
        <p:spPr bwMode="auto">
          <a:xfrm>
            <a:off x="8309521" y="5404045"/>
            <a:ext cx="849882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O</a:t>
            </a:r>
          </a:p>
        </p:txBody>
      </p:sp>
      <p:sp>
        <p:nvSpPr>
          <p:cNvPr id="90" name="Text Box 24"/>
          <p:cNvSpPr txBox="1">
            <a:spLocks noChangeArrowheads="1"/>
          </p:cNvSpPr>
          <p:nvPr/>
        </p:nvSpPr>
        <p:spPr bwMode="auto">
          <a:xfrm>
            <a:off x="6476999" y="5403520"/>
            <a:ext cx="10374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91" name="Text Box 25"/>
          <p:cNvSpPr txBox="1">
            <a:spLocks noChangeArrowheads="1"/>
          </p:cNvSpPr>
          <p:nvPr/>
        </p:nvSpPr>
        <p:spPr bwMode="auto">
          <a:xfrm>
            <a:off x="9092694" y="5403520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92" name="Text Box 4"/>
          <p:cNvSpPr txBox="1">
            <a:spLocks noChangeArrowheads="1"/>
          </p:cNvSpPr>
          <p:nvPr/>
        </p:nvSpPr>
        <p:spPr bwMode="auto">
          <a:xfrm>
            <a:off x="2751497" y="5404045"/>
            <a:ext cx="81621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Ni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93" name="Text Box 5"/>
          <p:cNvSpPr txBox="1">
            <a:spLocks noChangeArrowheads="1"/>
          </p:cNvSpPr>
          <p:nvPr/>
        </p:nvSpPr>
        <p:spPr bwMode="auto">
          <a:xfrm>
            <a:off x="3505199" y="5404045"/>
            <a:ext cx="11977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96" name="Text Box 8"/>
          <p:cNvSpPr txBox="1">
            <a:spLocks noChangeArrowheads="1"/>
          </p:cNvSpPr>
          <p:nvPr/>
        </p:nvSpPr>
        <p:spPr bwMode="auto">
          <a:xfrm>
            <a:off x="4953000" y="5958834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97" name="Text Box 3"/>
          <p:cNvSpPr txBox="1">
            <a:spLocks noChangeArrowheads="1"/>
          </p:cNvSpPr>
          <p:nvPr/>
        </p:nvSpPr>
        <p:spPr bwMode="auto">
          <a:xfrm>
            <a:off x="2949667" y="5958834"/>
            <a:ext cx="198480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Ni</a:t>
            </a:r>
            <a:r>
              <a:rPr lang="en-US" sz="2800" dirty="0">
                <a:latin typeface="Garamond" pitchFamily="18" charset="0"/>
              </a:rPr>
              <a:t>(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3(s)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895600" y="5943658"/>
            <a:ext cx="6510203" cy="5535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8" name="Text Box 16"/>
          <p:cNvSpPr txBox="1">
            <a:spLocks noChangeArrowheads="1"/>
          </p:cNvSpPr>
          <p:nvPr/>
        </p:nvSpPr>
        <p:spPr bwMode="auto">
          <a:xfrm>
            <a:off x="1524000" y="684212"/>
            <a:ext cx="9144000" cy="120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</a:rPr>
              <a:t>Write the balanced chemical equation for the decomposition of nickel (III) hydrogen carbonate. Remember that all 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hydrogen carbonates</a:t>
            </a:r>
            <a:r>
              <a:rPr lang="en-US" sz="2400" dirty="0">
                <a:latin typeface="Garamond" pitchFamily="18" charset="0"/>
              </a:rPr>
              <a:t> produce 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carbonate</a:t>
            </a:r>
            <a:r>
              <a:rPr lang="en-US" sz="2400" dirty="0">
                <a:latin typeface="Garamond" pitchFamily="18" charset="0"/>
              </a:rPr>
              <a:t>, 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water</a:t>
            </a:r>
            <a:r>
              <a:rPr lang="en-US" sz="2400" dirty="0">
                <a:latin typeface="Garamond" pitchFamily="18" charset="0"/>
              </a:rPr>
              <a:t>, and 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carbon dioxide</a:t>
            </a:r>
            <a:r>
              <a:rPr lang="en-US" sz="2400" dirty="0">
                <a:latin typeface="Garamond" pitchFamily="18" charset="0"/>
              </a:rPr>
              <a:t> upon heating.</a:t>
            </a: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8295397" y="3892905"/>
            <a:ext cx="849882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O</a:t>
            </a: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9405802" y="3892905"/>
            <a:ext cx="804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41" name="Text Box 25"/>
          <p:cNvSpPr txBox="1">
            <a:spLocks noChangeArrowheads="1"/>
          </p:cNvSpPr>
          <p:nvPr/>
        </p:nvSpPr>
        <p:spPr bwMode="auto">
          <a:xfrm>
            <a:off x="7882316" y="3886200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42" name="Text Box 25"/>
          <p:cNvSpPr txBox="1">
            <a:spLocks noChangeArrowheads="1"/>
          </p:cNvSpPr>
          <p:nvPr/>
        </p:nvSpPr>
        <p:spPr bwMode="auto">
          <a:xfrm>
            <a:off x="9092694" y="3901513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43" name="Text Box 8"/>
          <p:cNvSpPr txBox="1">
            <a:spLocks noChangeArrowheads="1"/>
          </p:cNvSpPr>
          <p:nvPr/>
        </p:nvSpPr>
        <p:spPr bwMode="auto">
          <a:xfrm>
            <a:off x="4953000" y="5404045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44" name="Text Box 25"/>
          <p:cNvSpPr txBox="1">
            <a:spLocks noChangeArrowheads="1"/>
          </p:cNvSpPr>
          <p:nvPr/>
        </p:nvSpPr>
        <p:spPr bwMode="auto">
          <a:xfrm>
            <a:off x="7882316" y="5403520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32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and Balancing Reactions – Decompositions</a:t>
            </a:r>
          </a:p>
        </p:txBody>
      </p:sp>
    </p:spTree>
    <p:extLst>
      <p:ext uri="{BB962C8B-B14F-4D97-AF65-F5344CB8AC3E}">
        <p14:creationId xmlns:p14="http://schemas.microsoft.com/office/powerpoint/2010/main" val="197022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9" dur="indefinite"/>
                                        <p:tgtEl>
                                          <p:spTgt spid="1226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2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" dur="indefinite"/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5" dur="indefinite"/>
                                        <p:tgtEl>
                                          <p:spTgt spid="122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7" dur="indefinite"/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8" dur="indefinite"/>
                                        <p:tgtEl>
                                          <p:spTgt spid="122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4" dur="indefinite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5" dur="indefinite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7" dur="indefinite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8" dur="indefinite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0" dur="indefinite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1" dur="indefinite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3" dur="indefinite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4" dur="indefinite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6" dur="indefinite"/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7" dur="indefinite"/>
                                        <p:tgtEl>
                                          <p:spTgt spid="1226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9" dur="indefinite"/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0" dur="indefinite"/>
                                        <p:tgtEl>
                                          <p:spTgt spid="1226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2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3" dur="indefinite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5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6" dur="indefinite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8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9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1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2" dur="indefinite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6756" grpId="0"/>
      <p:bldP spid="1226756" grpId="1"/>
      <p:bldP spid="1226757" grpId="0"/>
      <p:bldP spid="1226757" grpId="1"/>
      <p:bldP spid="1226758" grpId="0"/>
      <p:bldP spid="1226758" grpId="1"/>
      <p:bldP spid="1226759" grpId="0"/>
      <p:bldP spid="1226759" grpId="1"/>
      <p:bldP spid="1226760" grpId="0"/>
      <p:bldP spid="1226760" grpId="1"/>
      <p:bldP spid="35" grpId="0"/>
      <p:bldP spid="35" grpId="1"/>
      <p:bldP spid="79" grpId="0"/>
      <p:bldP spid="80" grpId="0"/>
      <p:bldP spid="83" grpId="0"/>
      <p:bldP spid="83" grpId="1"/>
      <p:bldP spid="84" grpId="0"/>
      <p:bldP spid="84" grpId="1"/>
      <p:bldP spid="85" grpId="0"/>
      <p:bldP spid="85" grpId="1"/>
      <p:bldP spid="86" grpId="0"/>
      <p:bldP spid="86" grpId="1"/>
      <p:bldP spid="87" grpId="0"/>
      <p:bldP spid="88" grpId="0"/>
      <p:bldP spid="89" grpId="0"/>
      <p:bldP spid="90" grpId="0"/>
      <p:bldP spid="91" grpId="0"/>
      <p:bldP spid="92" grpId="0"/>
      <p:bldP spid="93" grpId="0"/>
      <p:bldP spid="96" grpId="0"/>
      <p:bldP spid="97" grpId="0"/>
      <p:bldP spid="37" grpId="0" animBg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56" name="Text Box 4"/>
          <p:cNvSpPr txBox="1">
            <a:spLocks noChangeArrowheads="1"/>
          </p:cNvSpPr>
          <p:nvPr/>
        </p:nvSpPr>
        <p:spPr bwMode="auto">
          <a:xfrm>
            <a:off x="2766155" y="2280282"/>
            <a:ext cx="67996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3200" baseline="30000" dirty="0">
                <a:solidFill>
                  <a:srgbClr val="FFC000"/>
                </a:solidFill>
                <a:latin typeface="Garamond" pitchFamily="18" charset="0"/>
              </a:rPr>
              <a:t>+</a:t>
            </a:r>
            <a:endParaRPr lang="en-US" sz="32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1226757" name="Text Box 5"/>
          <p:cNvSpPr txBox="1">
            <a:spLocks noChangeArrowheads="1"/>
          </p:cNvSpPr>
          <p:nvPr/>
        </p:nvSpPr>
        <p:spPr bwMode="auto">
          <a:xfrm>
            <a:off x="3375756" y="2280282"/>
            <a:ext cx="1095141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SO</a:t>
            </a:r>
            <a:r>
              <a:rPr lang="en-US" sz="3200" baseline="-25000" dirty="0">
                <a:solidFill>
                  <a:srgbClr val="00FF00"/>
                </a:solidFill>
                <a:latin typeface="Garamond" pitchFamily="18" charset="0"/>
              </a:rPr>
              <a:t>4</a:t>
            </a:r>
            <a:r>
              <a:rPr lang="en-US" sz="32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  <a:endParaRPr lang="en-US" sz="32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58" name="Text Box 6"/>
          <p:cNvSpPr txBox="1">
            <a:spLocks noChangeArrowheads="1"/>
          </p:cNvSpPr>
          <p:nvPr/>
        </p:nvSpPr>
        <p:spPr bwMode="auto">
          <a:xfrm>
            <a:off x="4607778" y="2280282"/>
            <a:ext cx="87995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Fe</a:t>
            </a:r>
            <a:r>
              <a:rPr lang="en-US" sz="32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32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9" name="Text Box 7"/>
          <p:cNvSpPr txBox="1">
            <a:spLocks noChangeArrowheads="1"/>
          </p:cNvSpPr>
          <p:nvPr/>
        </p:nvSpPr>
        <p:spPr bwMode="auto">
          <a:xfrm>
            <a:off x="5522180" y="2280282"/>
            <a:ext cx="95407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OH</a:t>
            </a:r>
            <a:r>
              <a:rPr lang="en-US" sz="32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32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1226760" name="Text Box 8"/>
          <p:cNvSpPr txBox="1">
            <a:spLocks noChangeArrowheads="1"/>
          </p:cNvSpPr>
          <p:nvPr/>
        </p:nvSpPr>
        <p:spPr bwMode="auto">
          <a:xfrm>
            <a:off x="6553200" y="2812095"/>
            <a:ext cx="58699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1226769" name="Text Box 17"/>
          <p:cNvSpPr txBox="1">
            <a:spLocks noChangeArrowheads="1"/>
          </p:cNvSpPr>
          <p:nvPr/>
        </p:nvSpPr>
        <p:spPr bwMode="auto">
          <a:xfrm>
            <a:off x="1676401" y="2812095"/>
            <a:ext cx="12732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>
                <a:latin typeface="Garamond" pitchFamily="18" charset="0"/>
              </a:rPr>
              <a:t>Step 1:</a:t>
            </a:r>
          </a:p>
        </p:txBody>
      </p:sp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Reactions – Double Replacement</a:t>
            </a:r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2949668" y="2812094"/>
            <a:ext cx="3542543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3200" baseline="-25000" dirty="0">
                <a:latin typeface="Garamond" pitchFamily="18" charset="0"/>
              </a:rPr>
              <a:t>2</a:t>
            </a:r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SO</a:t>
            </a:r>
            <a:r>
              <a:rPr lang="en-US" sz="3200" baseline="-25000" dirty="0">
                <a:solidFill>
                  <a:srgbClr val="00FF00"/>
                </a:solidFill>
                <a:latin typeface="Garamond" pitchFamily="18" charset="0"/>
              </a:rPr>
              <a:t>4</a:t>
            </a:r>
            <a:r>
              <a:rPr lang="en-US" sz="3200" baseline="-25000" dirty="0">
                <a:latin typeface="Garamond" pitchFamily="18" charset="0"/>
              </a:rPr>
              <a:t>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dirty="0">
                <a:latin typeface="Garamond" pitchFamily="18" charset="0"/>
              </a:rPr>
              <a:t> + </a:t>
            </a:r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Fe</a:t>
            </a:r>
            <a:r>
              <a:rPr lang="en-US" sz="3200" dirty="0">
                <a:latin typeface="Garamond" pitchFamily="18" charset="0"/>
              </a:rPr>
              <a:t>(</a:t>
            </a:r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OH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3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56" name="Text Box 18"/>
          <p:cNvSpPr txBox="1">
            <a:spLocks noChangeArrowheads="1"/>
          </p:cNvSpPr>
          <p:nvPr/>
        </p:nvSpPr>
        <p:spPr bwMode="auto">
          <a:xfrm>
            <a:off x="1676400" y="4461742"/>
            <a:ext cx="12732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Step 2:</a:t>
            </a:r>
          </a:p>
        </p:txBody>
      </p:sp>
      <p:sp>
        <p:nvSpPr>
          <p:cNvPr id="57" name="Text Box 19"/>
          <p:cNvSpPr txBox="1">
            <a:spLocks noChangeArrowheads="1"/>
          </p:cNvSpPr>
          <p:nvPr/>
        </p:nvSpPr>
        <p:spPr bwMode="auto">
          <a:xfrm>
            <a:off x="9533299" y="3921830"/>
            <a:ext cx="1095141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SO</a:t>
            </a:r>
            <a:r>
              <a:rPr lang="en-US" sz="3200" baseline="-25000" dirty="0">
                <a:solidFill>
                  <a:srgbClr val="00FF00"/>
                </a:solidFill>
                <a:latin typeface="Garamond" pitchFamily="18" charset="0"/>
              </a:rPr>
              <a:t>4</a:t>
            </a:r>
            <a:r>
              <a:rPr lang="en-US" sz="32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  <a:endParaRPr lang="en-US" sz="32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59" name="Text Box 22"/>
          <p:cNvSpPr txBox="1">
            <a:spLocks noChangeArrowheads="1"/>
          </p:cNvSpPr>
          <p:nvPr/>
        </p:nvSpPr>
        <p:spPr bwMode="auto">
          <a:xfrm>
            <a:off x="6719734" y="3921830"/>
            <a:ext cx="67996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3200" baseline="30000" dirty="0">
                <a:solidFill>
                  <a:srgbClr val="FFC000"/>
                </a:solidFill>
                <a:latin typeface="Garamond" pitchFamily="18" charset="0"/>
              </a:rPr>
              <a:t>+</a:t>
            </a:r>
            <a:endParaRPr lang="en-US" sz="32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60" name="Text Box 23"/>
          <p:cNvSpPr txBox="1">
            <a:spLocks noChangeArrowheads="1"/>
          </p:cNvSpPr>
          <p:nvPr/>
        </p:nvSpPr>
        <p:spPr bwMode="auto">
          <a:xfrm>
            <a:off x="8753331" y="3921830"/>
            <a:ext cx="87995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Fe</a:t>
            </a:r>
            <a:r>
              <a:rPr lang="en-US" sz="32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32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61" name="Text Box 24"/>
          <p:cNvSpPr txBox="1">
            <a:spLocks noChangeArrowheads="1"/>
          </p:cNvSpPr>
          <p:nvPr/>
        </p:nvSpPr>
        <p:spPr bwMode="auto">
          <a:xfrm>
            <a:off x="7246795" y="3921830"/>
            <a:ext cx="95407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OH</a:t>
            </a:r>
            <a:r>
              <a:rPr lang="en-US" sz="32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32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62" name="Text Box 25"/>
          <p:cNvSpPr txBox="1">
            <a:spLocks noChangeArrowheads="1"/>
          </p:cNvSpPr>
          <p:nvPr/>
        </p:nvSpPr>
        <p:spPr bwMode="auto">
          <a:xfrm>
            <a:off x="8313594" y="3921830"/>
            <a:ext cx="45875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>
                <a:latin typeface="Garamond" pitchFamily="18" charset="0"/>
              </a:rPr>
              <a:t>+</a:t>
            </a:r>
          </a:p>
        </p:txBody>
      </p:sp>
      <p:sp>
        <p:nvSpPr>
          <p:cNvPr id="63" name="Text Box 28"/>
          <p:cNvSpPr txBox="1">
            <a:spLocks noChangeArrowheads="1"/>
          </p:cNvSpPr>
          <p:nvPr/>
        </p:nvSpPr>
        <p:spPr bwMode="auto">
          <a:xfrm>
            <a:off x="1676401" y="6100041"/>
            <a:ext cx="12732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>
                <a:latin typeface="Garamond" pitchFamily="18" charset="0"/>
              </a:rPr>
              <a:t>Step 3:</a:t>
            </a:r>
          </a:p>
        </p:txBody>
      </p:sp>
      <p:sp>
        <p:nvSpPr>
          <p:cNvPr id="79" name="Text Box 26"/>
          <p:cNvSpPr txBox="1">
            <a:spLocks noChangeArrowheads="1"/>
          </p:cNvSpPr>
          <p:nvPr/>
        </p:nvSpPr>
        <p:spPr bwMode="auto">
          <a:xfrm>
            <a:off x="8438104" y="6100041"/>
            <a:ext cx="215273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+ </a:t>
            </a:r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Fe</a:t>
            </a:r>
            <a:r>
              <a:rPr lang="en-US" sz="3200" baseline="-25000" dirty="0">
                <a:latin typeface="Garamond" pitchFamily="18" charset="0"/>
              </a:rPr>
              <a:t>2</a:t>
            </a:r>
            <a:r>
              <a:rPr lang="en-US" sz="3200" dirty="0">
                <a:latin typeface="Garamond" pitchFamily="18" charset="0"/>
              </a:rPr>
              <a:t>(</a:t>
            </a:r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SO</a:t>
            </a:r>
            <a:r>
              <a:rPr lang="en-US" sz="3200" baseline="-25000" dirty="0">
                <a:solidFill>
                  <a:srgbClr val="00FF00"/>
                </a:solidFill>
                <a:latin typeface="Garamond" pitchFamily="18" charset="0"/>
              </a:rPr>
              <a:t>4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3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80" name="Text Box 26"/>
          <p:cNvSpPr txBox="1">
            <a:spLocks noChangeArrowheads="1"/>
          </p:cNvSpPr>
          <p:nvPr/>
        </p:nvSpPr>
        <p:spPr bwMode="auto">
          <a:xfrm>
            <a:off x="7231497" y="6100041"/>
            <a:ext cx="113040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OH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81" name="Text Box 4"/>
          <p:cNvSpPr txBox="1">
            <a:spLocks noChangeArrowheads="1"/>
          </p:cNvSpPr>
          <p:nvPr/>
        </p:nvSpPr>
        <p:spPr bwMode="auto">
          <a:xfrm>
            <a:off x="2751498" y="3921830"/>
            <a:ext cx="67996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3200" baseline="30000" dirty="0">
                <a:solidFill>
                  <a:srgbClr val="FFC000"/>
                </a:solidFill>
                <a:latin typeface="Garamond" pitchFamily="18" charset="0"/>
              </a:rPr>
              <a:t>+</a:t>
            </a:r>
            <a:endParaRPr lang="en-US" sz="32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82" name="Text Box 5"/>
          <p:cNvSpPr txBox="1">
            <a:spLocks noChangeArrowheads="1"/>
          </p:cNvSpPr>
          <p:nvPr/>
        </p:nvSpPr>
        <p:spPr bwMode="auto">
          <a:xfrm>
            <a:off x="3361099" y="3921830"/>
            <a:ext cx="1095141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SO</a:t>
            </a:r>
            <a:r>
              <a:rPr lang="en-US" sz="3200" baseline="-25000" dirty="0">
                <a:solidFill>
                  <a:srgbClr val="00FF00"/>
                </a:solidFill>
                <a:latin typeface="Garamond" pitchFamily="18" charset="0"/>
              </a:rPr>
              <a:t>4</a:t>
            </a:r>
            <a:r>
              <a:rPr lang="en-US" sz="32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  <a:endParaRPr lang="en-US" sz="32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83" name="Text Box 6"/>
          <p:cNvSpPr txBox="1">
            <a:spLocks noChangeArrowheads="1"/>
          </p:cNvSpPr>
          <p:nvPr/>
        </p:nvSpPr>
        <p:spPr bwMode="auto">
          <a:xfrm>
            <a:off x="4607778" y="3921830"/>
            <a:ext cx="87995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Fe</a:t>
            </a:r>
            <a:r>
              <a:rPr lang="en-US" sz="32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32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5522180" y="3921830"/>
            <a:ext cx="95407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OH</a:t>
            </a:r>
            <a:r>
              <a:rPr lang="en-US" sz="32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32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85" name="Text Box 8"/>
          <p:cNvSpPr txBox="1">
            <a:spLocks noChangeArrowheads="1"/>
          </p:cNvSpPr>
          <p:nvPr/>
        </p:nvSpPr>
        <p:spPr bwMode="auto">
          <a:xfrm>
            <a:off x="6553200" y="4453643"/>
            <a:ext cx="58699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86" name="Text Box 3"/>
          <p:cNvSpPr txBox="1">
            <a:spLocks noChangeArrowheads="1"/>
          </p:cNvSpPr>
          <p:nvPr/>
        </p:nvSpPr>
        <p:spPr bwMode="auto">
          <a:xfrm>
            <a:off x="2949668" y="4453642"/>
            <a:ext cx="3542543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3200" baseline="-25000" dirty="0">
                <a:latin typeface="Garamond" pitchFamily="18" charset="0"/>
              </a:rPr>
              <a:t>2</a:t>
            </a:r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SO</a:t>
            </a:r>
            <a:r>
              <a:rPr lang="en-US" sz="3200" baseline="-25000" dirty="0">
                <a:solidFill>
                  <a:srgbClr val="00FF00"/>
                </a:solidFill>
                <a:latin typeface="Garamond" pitchFamily="18" charset="0"/>
              </a:rPr>
              <a:t>4</a:t>
            </a:r>
            <a:r>
              <a:rPr lang="en-US" sz="3200" baseline="-25000" dirty="0">
                <a:latin typeface="Garamond" pitchFamily="18" charset="0"/>
              </a:rPr>
              <a:t>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dirty="0">
                <a:latin typeface="Garamond" pitchFamily="18" charset="0"/>
              </a:rPr>
              <a:t> + </a:t>
            </a:r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Fe</a:t>
            </a:r>
            <a:r>
              <a:rPr lang="en-US" sz="3200" dirty="0">
                <a:latin typeface="Garamond" pitchFamily="18" charset="0"/>
              </a:rPr>
              <a:t>(</a:t>
            </a:r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OH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3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87" name="Text Box 19"/>
          <p:cNvSpPr txBox="1">
            <a:spLocks noChangeArrowheads="1"/>
          </p:cNvSpPr>
          <p:nvPr/>
        </p:nvSpPr>
        <p:spPr bwMode="auto">
          <a:xfrm>
            <a:off x="9533299" y="5568229"/>
            <a:ext cx="1095141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SO</a:t>
            </a:r>
            <a:r>
              <a:rPr lang="en-US" sz="3200" baseline="-25000" dirty="0">
                <a:solidFill>
                  <a:srgbClr val="00FF00"/>
                </a:solidFill>
                <a:latin typeface="Garamond" pitchFamily="18" charset="0"/>
              </a:rPr>
              <a:t>4</a:t>
            </a:r>
            <a:r>
              <a:rPr lang="en-US" sz="32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  <a:endParaRPr lang="en-US" sz="32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88" name="Text Box 22"/>
          <p:cNvSpPr txBox="1">
            <a:spLocks noChangeArrowheads="1"/>
          </p:cNvSpPr>
          <p:nvPr/>
        </p:nvSpPr>
        <p:spPr bwMode="auto">
          <a:xfrm>
            <a:off x="6719734" y="5568229"/>
            <a:ext cx="67996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3200" baseline="30000" dirty="0">
                <a:solidFill>
                  <a:srgbClr val="FFC000"/>
                </a:solidFill>
                <a:latin typeface="Garamond" pitchFamily="18" charset="0"/>
              </a:rPr>
              <a:t>+</a:t>
            </a:r>
            <a:endParaRPr lang="en-US" sz="32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89" name="Text Box 23"/>
          <p:cNvSpPr txBox="1">
            <a:spLocks noChangeArrowheads="1"/>
          </p:cNvSpPr>
          <p:nvPr/>
        </p:nvSpPr>
        <p:spPr bwMode="auto">
          <a:xfrm>
            <a:off x="8753331" y="5568229"/>
            <a:ext cx="87995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Fe</a:t>
            </a:r>
            <a:r>
              <a:rPr lang="en-US" sz="32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32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90" name="Text Box 24"/>
          <p:cNvSpPr txBox="1">
            <a:spLocks noChangeArrowheads="1"/>
          </p:cNvSpPr>
          <p:nvPr/>
        </p:nvSpPr>
        <p:spPr bwMode="auto">
          <a:xfrm>
            <a:off x="7246795" y="5568229"/>
            <a:ext cx="95407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OH</a:t>
            </a:r>
            <a:r>
              <a:rPr lang="en-US" sz="32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32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91" name="Text Box 25"/>
          <p:cNvSpPr txBox="1">
            <a:spLocks noChangeArrowheads="1"/>
          </p:cNvSpPr>
          <p:nvPr/>
        </p:nvSpPr>
        <p:spPr bwMode="auto">
          <a:xfrm>
            <a:off x="8313594" y="5568229"/>
            <a:ext cx="45875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>
                <a:latin typeface="Garamond" pitchFamily="18" charset="0"/>
              </a:rPr>
              <a:t>+</a:t>
            </a:r>
          </a:p>
        </p:txBody>
      </p:sp>
      <p:sp>
        <p:nvSpPr>
          <p:cNvPr id="92" name="Text Box 4"/>
          <p:cNvSpPr txBox="1">
            <a:spLocks noChangeArrowheads="1"/>
          </p:cNvSpPr>
          <p:nvPr/>
        </p:nvSpPr>
        <p:spPr bwMode="auto">
          <a:xfrm>
            <a:off x="2743200" y="5568229"/>
            <a:ext cx="67996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3200" baseline="30000" dirty="0">
                <a:solidFill>
                  <a:srgbClr val="FFC000"/>
                </a:solidFill>
                <a:latin typeface="Garamond" pitchFamily="18" charset="0"/>
              </a:rPr>
              <a:t>+</a:t>
            </a:r>
            <a:endParaRPr lang="en-US" sz="32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93" name="Text Box 5"/>
          <p:cNvSpPr txBox="1">
            <a:spLocks noChangeArrowheads="1"/>
          </p:cNvSpPr>
          <p:nvPr/>
        </p:nvSpPr>
        <p:spPr bwMode="auto">
          <a:xfrm>
            <a:off x="3352801" y="5568229"/>
            <a:ext cx="1095141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SO</a:t>
            </a:r>
            <a:r>
              <a:rPr lang="en-US" sz="3200" baseline="-25000" dirty="0">
                <a:solidFill>
                  <a:srgbClr val="00FF00"/>
                </a:solidFill>
                <a:latin typeface="Garamond" pitchFamily="18" charset="0"/>
              </a:rPr>
              <a:t>4</a:t>
            </a:r>
            <a:r>
              <a:rPr lang="en-US" sz="32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  <a:endParaRPr lang="en-US" sz="32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94" name="Text Box 6"/>
          <p:cNvSpPr txBox="1">
            <a:spLocks noChangeArrowheads="1"/>
          </p:cNvSpPr>
          <p:nvPr/>
        </p:nvSpPr>
        <p:spPr bwMode="auto">
          <a:xfrm>
            <a:off x="4607778" y="5568229"/>
            <a:ext cx="87995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Fe</a:t>
            </a:r>
            <a:r>
              <a:rPr lang="en-US" sz="32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32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5522180" y="5568229"/>
            <a:ext cx="95407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OH</a:t>
            </a:r>
            <a:r>
              <a:rPr lang="en-US" sz="32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32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96" name="Text Box 8"/>
          <p:cNvSpPr txBox="1">
            <a:spLocks noChangeArrowheads="1"/>
          </p:cNvSpPr>
          <p:nvPr/>
        </p:nvSpPr>
        <p:spPr bwMode="auto">
          <a:xfrm>
            <a:off x="6575810" y="6100041"/>
            <a:ext cx="58699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97" name="Text Box 3"/>
          <p:cNvSpPr txBox="1">
            <a:spLocks noChangeArrowheads="1"/>
          </p:cNvSpPr>
          <p:nvPr/>
        </p:nvSpPr>
        <p:spPr bwMode="auto">
          <a:xfrm>
            <a:off x="2949668" y="6100041"/>
            <a:ext cx="3542543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3200" baseline="-25000" dirty="0">
                <a:latin typeface="Garamond" pitchFamily="18" charset="0"/>
              </a:rPr>
              <a:t>2</a:t>
            </a:r>
            <a:r>
              <a:rPr lang="en-US" sz="3200" dirty="0">
                <a:solidFill>
                  <a:srgbClr val="00FF00"/>
                </a:solidFill>
                <a:latin typeface="Garamond" pitchFamily="18" charset="0"/>
              </a:rPr>
              <a:t>SO</a:t>
            </a:r>
            <a:r>
              <a:rPr lang="en-US" sz="3200" baseline="-25000" dirty="0">
                <a:solidFill>
                  <a:srgbClr val="00FF00"/>
                </a:solidFill>
                <a:latin typeface="Garamond" pitchFamily="18" charset="0"/>
              </a:rPr>
              <a:t>4</a:t>
            </a:r>
            <a:r>
              <a:rPr lang="en-US" sz="3200" baseline="-25000" dirty="0">
                <a:latin typeface="Garamond" pitchFamily="18" charset="0"/>
              </a:rPr>
              <a:t>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dirty="0">
                <a:latin typeface="Garamond" pitchFamily="18" charset="0"/>
              </a:rPr>
              <a:t> + </a:t>
            </a:r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Fe</a:t>
            </a:r>
            <a:r>
              <a:rPr lang="en-US" sz="3200" dirty="0">
                <a:latin typeface="Garamond" pitchFamily="18" charset="0"/>
              </a:rPr>
              <a:t>(</a:t>
            </a:r>
            <a:r>
              <a:rPr lang="en-US" sz="3200" dirty="0">
                <a:solidFill>
                  <a:srgbClr val="00B0F0"/>
                </a:solidFill>
                <a:latin typeface="Garamond" pitchFamily="18" charset="0"/>
              </a:rPr>
              <a:t>OH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3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1905001" y="990600"/>
            <a:ext cx="82454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>
            <a:spAutoFit/>
          </a:bodyPr>
          <a:lstStyle/>
          <a:p>
            <a:pPr algn="ctr"/>
            <a:r>
              <a:rPr lang="en-US" sz="2800" dirty="0">
                <a:latin typeface="Garamond" pitchFamily="18" charset="0"/>
              </a:rPr>
              <a:t>Write the balanced chemical equation for the reaction between sulfuric acid and iron (III) hydroxide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895600" y="6089642"/>
            <a:ext cx="7681542" cy="59516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137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4" dur="indefinite"/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5" dur="indefinite"/>
                                        <p:tgtEl>
                                          <p:spTgt spid="1226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7" dur="indefinite"/>
                                        <p:tgtEl>
                                          <p:spTgt spid="122676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8" dur="indefinite"/>
                                        <p:tgtEl>
                                          <p:spTgt spid="1226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1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3" dur="indefinite"/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4" dur="indefinite"/>
                                        <p:tgtEl>
                                          <p:spTgt spid="122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6" dur="indefinite"/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7" dur="indefinite"/>
                                        <p:tgtEl>
                                          <p:spTgt spid="122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9" dur="indefinite"/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0" dur="indefinite"/>
                                        <p:tgtEl>
                                          <p:spTgt spid="1226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2" dur="indefinite"/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3" dur="indefinite"/>
                                        <p:tgtEl>
                                          <p:spTgt spid="1226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9" dur="indefinite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0" dur="indefinite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2" dur="indefinite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3" dur="indefinite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5" dur="indefinite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6" dur="indefinite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8" dur="indefinite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9" dur="indefinite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1" dur="indefinite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2" dur="indefinite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4" dur="indefinite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5" dur="indefinite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7" dur="indefinite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8" dur="indefinite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0" dur="indefinite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1" dur="indefinite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3" dur="indefinite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4" dur="indefinite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6" dur="indefinite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7" dur="indefinite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9" dur="indefinite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0" dur="indefinite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2" dur="indefinite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3" dur="indefinite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6756" grpId="0"/>
      <p:bldP spid="1226756" grpId="1"/>
      <p:bldP spid="1226757" grpId="0"/>
      <p:bldP spid="1226757" grpId="1"/>
      <p:bldP spid="1226758" grpId="0"/>
      <p:bldP spid="1226758" grpId="1"/>
      <p:bldP spid="1226759" grpId="0"/>
      <p:bldP spid="1226759" grpId="1"/>
      <p:bldP spid="1226760" grpId="0"/>
      <p:bldP spid="1226760" grpId="1"/>
      <p:bldP spid="1226769" grpId="0"/>
      <p:bldP spid="1226769" grpId="1"/>
      <p:bldP spid="35" grpId="0"/>
      <p:bldP spid="35" grpId="1"/>
      <p:bldP spid="56" grpId="0"/>
      <p:bldP spid="56" grpId="1"/>
      <p:bldP spid="57" grpId="0"/>
      <p:bldP spid="57" grpId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79" grpId="0"/>
      <p:bldP spid="80" grpId="0"/>
      <p:bldP spid="81" grpId="0"/>
      <p:bldP spid="81" grpId="1"/>
      <p:bldP spid="82" grpId="0"/>
      <p:bldP spid="82" grpId="1"/>
      <p:bldP spid="83" grpId="0"/>
      <p:bldP spid="83" grpId="1"/>
      <p:bldP spid="84" grpId="0"/>
      <p:bldP spid="84" grpId="1"/>
      <p:bldP spid="85" grpId="0"/>
      <p:bldP spid="85" grpId="1"/>
      <p:bldP spid="86" grpId="0"/>
      <p:bldP spid="86" grpId="1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3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and Balancing Reactions – Decompositions</a:t>
            </a:r>
          </a:p>
        </p:txBody>
      </p:sp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524000" y="1295401"/>
            <a:ext cx="91440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Ni(HCO</a:t>
            </a:r>
            <a:r>
              <a:rPr lang="en-US" sz="3200" baseline="-25000" dirty="0">
                <a:latin typeface="Garamond" pitchFamily="18" charset="0"/>
              </a:rPr>
              <a:t>3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3(s)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Ni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(CO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3(s)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H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(g)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2(g)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374066" y="4166929"/>
            <a:ext cx="59500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Ni</a:t>
            </a: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2448605" y="4758766"/>
            <a:ext cx="44592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</a:t>
            </a:r>
            <a:endParaRPr lang="en-US" sz="3200" baseline="-25000" dirty="0">
              <a:latin typeface="Garamond" pitchFamily="18" charset="0"/>
            </a:endParaRP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422957" y="5350603"/>
            <a:ext cx="49722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H</a:t>
            </a:r>
          </a:p>
        </p:txBody>
      </p:sp>
      <p:sp>
        <p:nvSpPr>
          <p:cNvPr id="8" name="Text Box 28"/>
          <p:cNvSpPr txBox="1">
            <a:spLocks noChangeArrowheads="1"/>
          </p:cNvSpPr>
          <p:nvPr/>
        </p:nvSpPr>
        <p:spPr bwMode="auto">
          <a:xfrm>
            <a:off x="2418950" y="5942439"/>
            <a:ext cx="50523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O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3428999" y="416692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3428999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3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3428999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3</a:t>
            </a:r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3428999" y="594243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9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7401010" y="416692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7401010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4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7401010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7304830" y="5942439"/>
            <a:ext cx="56935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12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1524000" y="1295401"/>
            <a:ext cx="91440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Ni(HCO</a:t>
            </a:r>
            <a:r>
              <a:rPr lang="en-US" sz="3200" baseline="-25000" dirty="0">
                <a:latin typeface="Garamond" pitchFamily="18" charset="0"/>
              </a:rPr>
              <a:t>3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3(s)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Ni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(CO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3(s)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H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(g)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2(g)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4271952" y="416692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4271952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4271952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4191000" y="5942439"/>
            <a:ext cx="5389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18</a:t>
            </a:r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1524000" y="1295401"/>
            <a:ext cx="91440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Ni(HCO</a:t>
            </a:r>
            <a:r>
              <a:rPr lang="en-US" sz="3200" baseline="-25000" dirty="0">
                <a:latin typeface="Garamond" pitchFamily="18" charset="0"/>
              </a:rPr>
              <a:t>3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3(s)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Ni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(CO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3(s)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H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(g)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2(g)</a:t>
            </a: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8173123" y="416692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8173123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8173123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8092171" y="5942439"/>
            <a:ext cx="5389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16</a:t>
            </a: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1524000" y="1295401"/>
            <a:ext cx="91440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Ni(HCO</a:t>
            </a:r>
            <a:r>
              <a:rPr lang="en-US" sz="3200" baseline="-25000" dirty="0">
                <a:latin typeface="Garamond" pitchFamily="18" charset="0"/>
              </a:rPr>
              <a:t>3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3(s)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Ni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(CO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3(s)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rgbClr val="00FF00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H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(g)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2(g)</a:t>
            </a: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8990852" y="416692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8990852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34" name="Text Box 28"/>
          <p:cNvSpPr txBox="1">
            <a:spLocks noChangeArrowheads="1"/>
          </p:cNvSpPr>
          <p:nvPr/>
        </p:nvSpPr>
        <p:spPr bwMode="auto">
          <a:xfrm>
            <a:off x="8990852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35" name="Text Box 28"/>
          <p:cNvSpPr txBox="1">
            <a:spLocks noChangeArrowheads="1"/>
          </p:cNvSpPr>
          <p:nvPr/>
        </p:nvSpPr>
        <p:spPr bwMode="auto">
          <a:xfrm>
            <a:off x="8909900" y="5942439"/>
            <a:ext cx="5389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18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55861" y="366113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227872" y="366113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259113" y="3661139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8134636" y="3661139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8965189" y="3661139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endParaRPr lang="en-US" dirty="0"/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6324600" y="4166929"/>
            <a:ext cx="59500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Ni</a:t>
            </a: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6399139" y="4758766"/>
            <a:ext cx="44592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</a:t>
            </a:r>
            <a:endParaRPr lang="en-US" sz="3200" baseline="-25000" dirty="0">
              <a:latin typeface="Garamond" pitchFamily="18" charset="0"/>
            </a:endParaRP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6373491" y="5350603"/>
            <a:ext cx="49722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H</a:t>
            </a:r>
          </a:p>
        </p:txBody>
      </p:sp>
      <p:sp>
        <p:nvSpPr>
          <p:cNvPr id="44" name="Text Box 28"/>
          <p:cNvSpPr txBox="1">
            <a:spLocks noChangeArrowheads="1"/>
          </p:cNvSpPr>
          <p:nvPr/>
        </p:nvSpPr>
        <p:spPr bwMode="auto">
          <a:xfrm>
            <a:off x="6369484" y="5942439"/>
            <a:ext cx="50523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88820" y="2438400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</p:spTree>
    <p:extLst>
      <p:ext uri="{BB962C8B-B14F-4D97-AF65-F5344CB8AC3E}">
        <p14:creationId xmlns:p14="http://schemas.microsoft.com/office/powerpoint/2010/main" val="2182091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" grpId="0"/>
      <p:bldP spid="6" grpId="0"/>
      <p:bldP spid="7" grpId="0"/>
      <p:bldP spid="8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1" grpId="1"/>
      <p:bldP spid="22" grpId="0"/>
      <p:bldP spid="23" grpId="0"/>
      <p:bldP spid="24" grpId="0"/>
      <p:bldP spid="25" grpId="0"/>
      <p:bldP spid="26" grpId="0"/>
      <p:bldP spid="26" grpId="1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2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56" name="Text Box 4"/>
          <p:cNvSpPr txBox="1">
            <a:spLocks noChangeArrowheads="1"/>
          </p:cNvSpPr>
          <p:nvPr/>
        </p:nvSpPr>
        <p:spPr bwMode="auto">
          <a:xfrm>
            <a:off x="2846190" y="2286000"/>
            <a:ext cx="811410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Sn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4+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7" name="Text Box 5"/>
          <p:cNvSpPr txBox="1">
            <a:spLocks noChangeArrowheads="1"/>
          </p:cNvSpPr>
          <p:nvPr/>
        </p:nvSpPr>
        <p:spPr bwMode="auto">
          <a:xfrm>
            <a:off x="3505201" y="2286000"/>
            <a:ext cx="11977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800" baseline="300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58" name="Text Box 6"/>
          <p:cNvSpPr txBox="1">
            <a:spLocks noChangeArrowheads="1"/>
          </p:cNvSpPr>
          <p:nvPr/>
        </p:nvSpPr>
        <p:spPr bwMode="auto">
          <a:xfrm>
            <a:off x="5746528" y="3892905"/>
            <a:ext cx="811410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Sn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4+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9" name="Text Box 7"/>
          <p:cNvSpPr txBox="1">
            <a:spLocks noChangeArrowheads="1"/>
          </p:cNvSpPr>
          <p:nvPr/>
        </p:nvSpPr>
        <p:spPr bwMode="auto">
          <a:xfrm>
            <a:off x="6476999" y="3892905"/>
            <a:ext cx="10374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1226760" name="Text Box 8"/>
          <p:cNvSpPr txBox="1">
            <a:spLocks noChangeArrowheads="1"/>
          </p:cNvSpPr>
          <p:nvPr/>
        </p:nvSpPr>
        <p:spPr bwMode="auto">
          <a:xfrm>
            <a:off x="4953000" y="2817813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2949668" y="2817812"/>
            <a:ext cx="197999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Garamond" pitchFamily="18" charset="0"/>
              </a:rPr>
              <a:t>Sn</a:t>
            </a:r>
            <a:r>
              <a:rPr lang="en-US" sz="2800" dirty="0">
                <a:latin typeface="Garamond" pitchFamily="18" charset="0"/>
              </a:rPr>
              <a:t>(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4(s)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79" name="Text Box 26"/>
          <p:cNvSpPr txBox="1">
            <a:spLocks noChangeArrowheads="1"/>
          </p:cNvSpPr>
          <p:nvPr/>
        </p:nvSpPr>
        <p:spPr bwMode="auto">
          <a:xfrm>
            <a:off x="7162801" y="5958834"/>
            <a:ext cx="227334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 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O </a:t>
            </a:r>
            <a:r>
              <a:rPr lang="en-US" sz="2800" dirty="0">
                <a:latin typeface="Garamond" pitchFamily="18" charset="0"/>
              </a:rPr>
              <a:t>+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 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80" name="Text Box 26"/>
          <p:cNvSpPr txBox="1">
            <a:spLocks noChangeArrowheads="1"/>
          </p:cNvSpPr>
          <p:nvPr/>
        </p:nvSpPr>
        <p:spPr bwMode="auto">
          <a:xfrm>
            <a:off x="5733894" y="5958834"/>
            <a:ext cx="1479862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Garamond" pitchFamily="18" charset="0"/>
              </a:rPr>
              <a:t>Sn</a:t>
            </a:r>
            <a:r>
              <a:rPr lang="en-US" sz="2800" dirty="0">
                <a:latin typeface="Garamond" pitchFamily="18" charset="0"/>
              </a:rPr>
              <a:t>(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2</a:t>
            </a:r>
          </a:p>
        </p:txBody>
      </p:sp>
      <p:sp>
        <p:nvSpPr>
          <p:cNvPr id="83" name="Text Box 6"/>
          <p:cNvSpPr txBox="1">
            <a:spLocks noChangeArrowheads="1"/>
          </p:cNvSpPr>
          <p:nvPr/>
        </p:nvSpPr>
        <p:spPr bwMode="auto">
          <a:xfrm>
            <a:off x="2846190" y="3886200"/>
            <a:ext cx="811410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Sn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4+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3505201" y="3886200"/>
            <a:ext cx="11977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85" name="Text Box 8"/>
          <p:cNvSpPr txBox="1">
            <a:spLocks noChangeArrowheads="1"/>
          </p:cNvSpPr>
          <p:nvPr/>
        </p:nvSpPr>
        <p:spPr bwMode="auto">
          <a:xfrm>
            <a:off x="4953000" y="4416109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86" name="Text Box 3"/>
          <p:cNvSpPr txBox="1">
            <a:spLocks noChangeArrowheads="1"/>
          </p:cNvSpPr>
          <p:nvPr/>
        </p:nvSpPr>
        <p:spPr bwMode="auto">
          <a:xfrm>
            <a:off x="2949668" y="4424717"/>
            <a:ext cx="197999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Garamond" pitchFamily="18" charset="0"/>
              </a:rPr>
              <a:t>Sn</a:t>
            </a:r>
            <a:r>
              <a:rPr lang="en-US" sz="2800" dirty="0">
                <a:latin typeface="Garamond" pitchFamily="18" charset="0"/>
              </a:rPr>
              <a:t>(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4(s)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87" name="Text Box 19"/>
          <p:cNvSpPr txBox="1">
            <a:spLocks noChangeArrowheads="1"/>
          </p:cNvSpPr>
          <p:nvPr/>
        </p:nvSpPr>
        <p:spPr bwMode="auto">
          <a:xfrm>
            <a:off x="9405802" y="5404045"/>
            <a:ext cx="804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88" name="Text Box 22"/>
          <p:cNvSpPr txBox="1">
            <a:spLocks noChangeArrowheads="1"/>
          </p:cNvSpPr>
          <p:nvPr/>
        </p:nvSpPr>
        <p:spPr bwMode="auto">
          <a:xfrm>
            <a:off x="5731301" y="5404045"/>
            <a:ext cx="84186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Sn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4+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89" name="Text Box 23"/>
          <p:cNvSpPr txBox="1">
            <a:spLocks noChangeArrowheads="1"/>
          </p:cNvSpPr>
          <p:nvPr/>
        </p:nvSpPr>
        <p:spPr bwMode="auto">
          <a:xfrm>
            <a:off x="8309521" y="5404045"/>
            <a:ext cx="849882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O</a:t>
            </a:r>
          </a:p>
        </p:txBody>
      </p:sp>
      <p:sp>
        <p:nvSpPr>
          <p:cNvPr id="90" name="Text Box 24"/>
          <p:cNvSpPr txBox="1">
            <a:spLocks noChangeArrowheads="1"/>
          </p:cNvSpPr>
          <p:nvPr/>
        </p:nvSpPr>
        <p:spPr bwMode="auto">
          <a:xfrm>
            <a:off x="6476999" y="5403520"/>
            <a:ext cx="10374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91" name="Text Box 25"/>
          <p:cNvSpPr txBox="1">
            <a:spLocks noChangeArrowheads="1"/>
          </p:cNvSpPr>
          <p:nvPr/>
        </p:nvSpPr>
        <p:spPr bwMode="auto">
          <a:xfrm>
            <a:off x="9092694" y="5403520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92" name="Text Box 4"/>
          <p:cNvSpPr txBox="1">
            <a:spLocks noChangeArrowheads="1"/>
          </p:cNvSpPr>
          <p:nvPr/>
        </p:nvSpPr>
        <p:spPr bwMode="auto">
          <a:xfrm>
            <a:off x="2751497" y="5404045"/>
            <a:ext cx="84186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Sn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4+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93" name="Text Box 5"/>
          <p:cNvSpPr txBox="1">
            <a:spLocks noChangeArrowheads="1"/>
          </p:cNvSpPr>
          <p:nvPr/>
        </p:nvSpPr>
        <p:spPr bwMode="auto">
          <a:xfrm>
            <a:off x="3505199" y="5404045"/>
            <a:ext cx="11977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96" name="Text Box 8"/>
          <p:cNvSpPr txBox="1">
            <a:spLocks noChangeArrowheads="1"/>
          </p:cNvSpPr>
          <p:nvPr/>
        </p:nvSpPr>
        <p:spPr bwMode="auto">
          <a:xfrm>
            <a:off x="4953000" y="5958834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97" name="Text Box 3"/>
          <p:cNvSpPr txBox="1">
            <a:spLocks noChangeArrowheads="1"/>
          </p:cNvSpPr>
          <p:nvPr/>
        </p:nvSpPr>
        <p:spPr bwMode="auto">
          <a:xfrm>
            <a:off x="2949668" y="5958834"/>
            <a:ext cx="197999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Garamond" pitchFamily="18" charset="0"/>
              </a:rPr>
              <a:t>Sn</a:t>
            </a:r>
            <a:r>
              <a:rPr lang="en-US" sz="2800" dirty="0">
                <a:latin typeface="Garamond" pitchFamily="18" charset="0"/>
              </a:rPr>
              <a:t>(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4(s)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895600" y="5943658"/>
            <a:ext cx="6510203" cy="5535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8" name="Text Box 16"/>
          <p:cNvSpPr txBox="1">
            <a:spLocks noChangeArrowheads="1"/>
          </p:cNvSpPr>
          <p:nvPr/>
        </p:nvSpPr>
        <p:spPr bwMode="auto">
          <a:xfrm>
            <a:off x="1524000" y="684212"/>
            <a:ext cx="9144000" cy="120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</a:rPr>
              <a:t>Write the balanced chemical equation for the decomposition of tin (IV) hydrogen carbonate. Remember that all 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hydrogen carbonates</a:t>
            </a:r>
            <a:r>
              <a:rPr lang="en-US" sz="2400" dirty="0">
                <a:latin typeface="Garamond" pitchFamily="18" charset="0"/>
              </a:rPr>
              <a:t> produce 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carbonate</a:t>
            </a:r>
            <a:r>
              <a:rPr lang="en-US" sz="2400" dirty="0">
                <a:latin typeface="Garamond" pitchFamily="18" charset="0"/>
              </a:rPr>
              <a:t>, 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water</a:t>
            </a:r>
            <a:r>
              <a:rPr lang="en-US" sz="2400" dirty="0">
                <a:latin typeface="Garamond" pitchFamily="18" charset="0"/>
              </a:rPr>
              <a:t>, and 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carbon dioxide</a:t>
            </a:r>
            <a:r>
              <a:rPr lang="en-US" sz="2400" dirty="0">
                <a:latin typeface="Garamond" pitchFamily="18" charset="0"/>
              </a:rPr>
              <a:t> upon heating.</a:t>
            </a: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8295397" y="3892905"/>
            <a:ext cx="849882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O</a:t>
            </a: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9405802" y="3892905"/>
            <a:ext cx="804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41" name="Text Box 25"/>
          <p:cNvSpPr txBox="1">
            <a:spLocks noChangeArrowheads="1"/>
          </p:cNvSpPr>
          <p:nvPr/>
        </p:nvSpPr>
        <p:spPr bwMode="auto">
          <a:xfrm>
            <a:off x="7882316" y="3886200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42" name="Text Box 25"/>
          <p:cNvSpPr txBox="1">
            <a:spLocks noChangeArrowheads="1"/>
          </p:cNvSpPr>
          <p:nvPr/>
        </p:nvSpPr>
        <p:spPr bwMode="auto">
          <a:xfrm>
            <a:off x="9092694" y="3901513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43" name="Text Box 8"/>
          <p:cNvSpPr txBox="1">
            <a:spLocks noChangeArrowheads="1"/>
          </p:cNvSpPr>
          <p:nvPr/>
        </p:nvSpPr>
        <p:spPr bwMode="auto">
          <a:xfrm>
            <a:off x="4953000" y="5404045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44" name="Text Box 25"/>
          <p:cNvSpPr txBox="1">
            <a:spLocks noChangeArrowheads="1"/>
          </p:cNvSpPr>
          <p:nvPr/>
        </p:nvSpPr>
        <p:spPr bwMode="auto">
          <a:xfrm>
            <a:off x="7882316" y="5403520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32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and Balancing Reactions – Decompositions</a:t>
            </a:r>
          </a:p>
        </p:txBody>
      </p:sp>
    </p:spTree>
    <p:extLst>
      <p:ext uri="{BB962C8B-B14F-4D97-AF65-F5344CB8AC3E}">
        <p14:creationId xmlns:p14="http://schemas.microsoft.com/office/powerpoint/2010/main" val="1484618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9" dur="indefinite"/>
                                        <p:tgtEl>
                                          <p:spTgt spid="1226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2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" dur="indefinite"/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5" dur="indefinite"/>
                                        <p:tgtEl>
                                          <p:spTgt spid="122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7" dur="indefinite"/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8" dur="indefinite"/>
                                        <p:tgtEl>
                                          <p:spTgt spid="122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4" dur="indefinite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5" dur="indefinite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7" dur="indefinite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8" dur="indefinite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0" dur="indefinite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1" dur="indefinite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3" dur="indefinite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4" dur="indefinite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6" dur="indefinite"/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7" dur="indefinite"/>
                                        <p:tgtEl>
                                          <p:spTgt spid="1226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9" dur="indefinite"/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0" dur="indefinite"/>
                                        <p:tgtEl>
                                          <p:spTgt spid="1226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2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3" dur="indefinite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5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6" dur="indefinite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8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9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1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2" dur="indefinite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6756" grpId="0"/>
      <p:bldP spid="1226756" grpId="1"/>
      <p:bldP spid="1226757" grpId="0"/>
      <p:bldP spid="1226757" grpId="1"/>
      <p:bldP spid="1226758" grpId="0"/>
      <p:bldP spid="1226758" grpId="1"/>
      <p:bldP spid="1226759" grpId="0"/>
      <p:bldP spid="1226759" grpId="1"/>
      <p:bldP spid="1226760" grpId="0"/>
      <p:bldP spid="1226760" grpId="1"/>
      <p:bldP spid="35" grpId="0"/>
      <p:bldP spid="35" grpId="1"/>
      <p:bldP spid="79" grpId="0"/>
      <p:bldP spid="80" grpId="0"/>
      <p:bldP spid="83" grpId="0"/>
      <p:bldP spid="83" grpId="1"/>
      <p:bldP spid="84" grpId="0"/>
      <p:bldP spid="84" grpId="1"/>
      <p:bldP spid="85" grpId="0"/>
      <p:bldP spid="85" grpId="1"/>
      <p:bldP spid="86" grpId="0"/>
      <p:bldP spid="86" grpId="1"/>
      <p:bldP spid="87" grpId="0"/>
      <p:bldP spid="88" grpId="0"/>
      <p:bldP spid="89" grpId="0"/>
      <p:bldP spid="90" grpId="0"/>
      <p:bldP spid="91" grpId="0"/>
      <p:bldP spid="92" grpId="0"/>
      <p:bldP spid="93" grpId="0"/>
      <p:bldP spid="96" grpId="0"/>
      <p:bldP spid="97" grpId="0"/>
      <p:bldP spid="37" grpId="0" animBg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and Balancing Reactions – Decompositions</a:t>
            </a:r>
          </a:p>
        </p:txBody>
      </p:sp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524001" y="1219201"/>
            <a:ext cx="91440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Sn</a:t>
            </a:r>
            <a:r>
              <a:rPr lang="en-US" sz="3200" dirty="0">
                <a:latin typeface="Garamond" pitchFamily="18" charset="0"/>
              </a:rPr>
              <a:t>(HCO</a:t>
            </a:r>
            <a:r>
              <a:rPr lang="en-US" sz="3200" baseline="-25000" dirty="0">
                <a:latin typeface="Garamond" pitchFamily="18" charset="0"/>
              </a:rPr>
              <a:t>3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4(s)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 err="1">
                <a:latin typeface="Garamond" pitchFamily="18" charset="0"/>
                <a:sym typeface="Wingdings" pitchFamily="2" charset="2"/>
              </a:rPr>
              <a:t>Sn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(CO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2(s)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H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(g)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2(g)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374066" y="4166929"/>
            <a:ext cx="591798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 err="1">
                <a:latin typeface="Garamond" pitchFamily="18" charset="0"/>
              </a:rPr>
              <a:t>Sn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2447002" y="4758766"/>
            <a:ext cx="44592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</a:t>
            </a:r>
            <a:endParaRPr lang="en-US" sz="3200" baseline="-25000" dirty="0">
              <a:latin typeface="Garamond" pitchFamily="18" charset="0"/>
            </a:endParaRP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421354" y="5350603"/>
            <a:ext cx="49722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H</a:t>
            </a:r>
          </a:p>
        </p:txBody>
      </p:sp>
      <p:sp>
        <p:nvSpPr>
          <p:cNvPr id="8" name="Text Box 28"/>
          <p:cNvSpPr txBox="1">
            <a:spLocks noChangeArrowheads="1"/>
          </p:cNvSpPr>
          <p:nvPr/>
        </p:nvSpPr>
        <p:spPr bwMode="auto">
          <a:xfrm>
            <a:off x="2417347" y="5942439"/>
            <a:ext cx="50523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O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3438609" y="416692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3438609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4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3438609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4</a:t>
            </a:r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3342429" y="5942439"/>
            <a:ext cx="56935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12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7477210" y="416692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7477210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3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7477210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7477210" y="594243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9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1525343" y="1219201"/>
            <a:ext cx="914265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Sn</a:t>
            </a:r>
            <a:r>
              <a:rPr lang="en-US" sz="3200" dirty="0">
                <a:latin typeface="Garamond" pitchFamily="18" charset="0"/>
              </a:rPr>
              <a:t>(HCO</a:t>
            </a:r>
            <a:r>
              <a:rPr lang="en-US" sz="3200" baseline="-25000" dirty="0">
                <a:latin typeface="Garamond" pitchFamily="18" charset="0"/>
              </a:rPr>
              <a:t>3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4(s)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 err="1">
                <a:latin typeface="Garamond" pitchFamily="18" charset="0"/>
                <a:sym typeface="Wingdings" pitchFamily="2" charset="2"/>
              </a:rPr>
              <a:t>Sn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(CO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2(s)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H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(g)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2(g)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8310553" y="4166929"/>
            <a:ext cx="34653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8295323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4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8295323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8229600" y="5942439"/>
            <a:ext cx="50844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11</a:t>
            </a:r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1525343" y="1219201"/>
            <a:ext cx="914265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Sn</a:t>
            </a:r>
            <a:r>
              <a:rPr lang="en-US" sz="3200" dirty="0">
                <a:latin typeface="Garamond" pitchFamily="18" charset="0"/>
              </a:rPr>
              <a:t>(HCO</a:t>
            </a:r>
            <a:r>
              <a:rPr lang="en-US" sz="3200" baseline="-25000" dirty="0">
                <a:latin typeface="Garamond" pitchFamily="18" charset="0"/>
              </a:rPr>
              <a:t>3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4(s)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 err="1">
                <a:latin typeface="Garamond" pitchFamily="18" charset="0"/>
                <a:sym typeface="Wingdings" pitchFamily="2" charset="2"/>
              </a:rPr>
              <a:t>Sn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(CO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2(s)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H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(g)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2(g)</a:t>
            </a: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9158482" y="4166929"/>
            <a:ext cx="34653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9143252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4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9143252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4</a:t>
            </a: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9062300" y="5942439"/>
            <a:ext cx="5389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12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65471" y="366113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04072" y="366113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282484" y="3661139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9104765" y="3661139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endParaRPr lang="en-US" dirty="0"/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6400800" y="4166929"/>
            <a:ext cx="591798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 err="1">
                <a:latin typeface="Garamond" pitchFamily="18" charset="0"/>
              </a:rPr>
              <a:t>Sn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6473736" y="4758766"/>
            <a:ext cx="44592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</a:t>
            </a:r>
            <a:endParaRPr lang="en-US" sz="3200" baseline="-25000" dirty="0">
              <a:latin typeface="Garamond" pitchFamily="18" charset="0"/>
            </a:endParaRP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6448088" y="5350603"/>
            <a:ext cx="49722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H</a:t>
            </a:r>
          </a:p>
        </p:txBody>
      </p:sp>
      <p:sp>
        <p:nvSpPr>
          <p:cNvPr id="44" name="Text Box 28"/>
          <p:cNvSpPr txBox="1">
            <a:spLocks noChangeArrowheads="1"/>
          </p:cNvSpPr>
          <p:nvPr/>
        </p:nvSpPr>
        <p:spPr bwMode="auto">
          <a:xfrm>
            <a:off x="6444081" y="5942439"/>
            <a:ext cx="50523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89490" y="2438399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</p:spTree>
    <p:extLst>
      <p:ext uri="{BB962C8B-B14F-4D97-AF65-F5344CB8AC3E}">
        <p14:creationId xmlns:p14="http://schemas.microsoft.com/office/powerpoint/2010/main" val="2261087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" grpId="0"/>
      <p:bldP spid="6" grpId="0"/>
      <p:bldP spid="7" grpId="0"/>
      <p:bldP spid="8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1" grpId="1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2" grpId="0"/>
      <p:bldP spid="37" grpId="0"/>
      <p:bldP spid="38" grpId="0"/>
      <p:bldP spid="39" grpId="0"/>
      <p:bldP spid="41" grpId="0"/>
      <p:bldP spid="42" grpId="0"/>
      <p:bldP spid="43" grpId="0"/>
      <p:bldP spid="44" grpId="0"/>
      <p:bldP spid="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56" name="Text Box 4"/>
          <p:cNvSpPr txBox="1">
            <a:spLocks noChangeArrowheads="1"/>
          </p:cNvSpPr>
          <p:nvPr/>
        </p:nvSpPr>
        <p:spPr bwMode="auto">
          <a:xfrm>
            <a:off x="2846190" y="2286000"/>
            <a:ext cx="63187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Li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7" name="Text Box 5"/>
          <p:cNvSpPr txBox="1">
            <a:spLocks noChangeArrowheads="1"/>
          </p:cNvSpPr>
          <p:nvPr/>
        </p:nvSpPr>
        <p:spPr bwMode="auto">
          <a:xfrm>
            <a:off x="3505201" y="2286000"/>
            <a:ext cx="11977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800" baseline="300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58" name="Text Box 6"/>
          <p:cNvSpPr txBox="1">
            <a:spLocks noChangeArrowheads="1"/>
          </p:cNvSpPr>
          <p:nvPr/>
        </p:nvSpPr>
        <p:spPr bwMode="auto">
          <a:xfrm>
            <a:off x="5746528" y="3892905"/>
            <a:ext cx="63187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Li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9" name="Text Box 7"/>
          <p:cNvSpPr txBox="1">
            <a:spLocks noChangeArrowheads="1"/>
          </p:cNvSpPr>
          <p:nvPr/>
        </p:nvSpPr>
        <p:spPr bwMode="auto">
          <a:xfrm>
            <a:off x="6476999" y="3892905"/>
            <a:ext cx="10374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1226760" name="Text Box 8"/>
          <p:cNvSpPr txBox="1">
            <a:spLocks noChangeArrowheads="1"/>
          </p:cNvSpPr>
          <p:nvPr/>
        </p:nvSpPr>
        <p:spPr bwMode="auto">
          <a:xfrm>
            <a:off x="4953000" y="2817813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2949667" y="2817812"/>
            <a:ext cx="1592072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Li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-25000" dirty="0">
                <a:latin typeface="Garamond" pitchFamily="18" charset="0"/>
              </a:rPr>
              <a:t>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79" name="Text Box 26"/>
          <p:cNvSpPr txBox="1">
            <a:spLocks noChangeArrowheads="1"/>
          </p:cNvSpPr>
          <p:nvPr/>
        </p:nvSpPr>
        <p:spPr bwMode="auto">
          <a:xfrm>
            <a:off x="7162801" y="5958834"/>
            <a:ext cx="227334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 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O </a:t>
            </a:r>
            <a:r>
              <a:rPr lang="en-US" sz="2800" dirty="0">
                <a:latin typeface="Garamond" pitchFamily="18" charset="0"/>
              </a:rPr>
              <a:t>+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 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80" name="Text Box 26"/>
          <p:cNvSpPr txBox="1">
            <a:spLocks noChangeArrowheads="1"/>
          </p:cNvSpPr>
          <p:nvPr/>
        </p:nvSpPr>
        <p:spPr bwMode="auto">
          <a:xfrm>
            <a:off x="5733894" y="5958834"/>
            <a:ext cx="1204146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Li</a:t>
            </a:r>
            <a:r>
              <a:rPr lang="en-US" sz="2800" baseline="-25000" dirty="0">
                <a:latin typeface="Garamond" pitchFamily="18" charset="0"/>
              </a:rPr>
              <a:t>2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endParaRPr lang="en-US" sz="2800" baseline="-25000" dirty="0">
              <a:latin typeface="Garamond" pitchFamily="18" charset="0"/>
            </a:endParaRPr>
          </a:p>
        </p:txBody>
      </p:sp>
      <p:sp>
        <p:nvSpPr>
          <p:cNvPr id="83" name="Text Box 6"/>
          <p:cNvSpPr txBox="1">
            <a:spLocks noChangeArrowheads="1"/>
          </p:cNvSpPr>
          <p:nvPr/>
        </p:nvSpPr>
        <p:spPr bwMode="auto">
          <a:xfrm>
            <a:off x="2846190" y="3886200"/>
            <a:ext cx="63187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Li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3505201" y="3886200"/>
            <a:ext cx="11977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85" name="Text Box 8"/>
          <p:cNvSpPr txBox="1">
            <a:spLocks noChangeArrowheads="1"/>
          </p:cNvSpPr>
          <p:nvPr/>
        </p:nvSpPr>
        <p:spPr bwMode="auto">
          <a:xfrm>
            <a:off x="4953000" y="4416109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86" name="Text Box 3"/>
          <p:cNvSpPr txBox="1">
            <a:spLocks noChangeArrowheads="1"/>
          </p:cNvSpPr>
          <p:nvPr/>
        </p:nvSpPr>
        <p:spPr bwMode="auto">
          <a:xfrm>
            <a:off x="2949667" y="4424717"/>
            <a:ext cx="1592072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Li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-25000" dirty="0">
                <a:latin typeface="Garamond" pitchFamily="18" charset="0"/>
              </a:rPr>
              <a:t>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87" name="Text Box 19"/>
          <p:cNvSpPr txBox="1">
            <a:spLocks noChangeArrowheads="1"/>
          </p:cNvSpPr>
          <p:nvPr/>
        </p:nvSpPr>
        <p:spPr bwMode="auto">
          <a:xfrm>
            <a:off x="9405802" y="5404045"/>
            <a:ext cx="804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88" name="Text Box 22"/>
          <p:cNvSpPr txBox="1">
            <a:spLocks noChangeArrowheads="1"/>
          </p:cNvSpPr>
          <p:nvPr/>
        </p:nvSpPr>
        <p:spPr bwMode="auto">
          <a:xfrm>
            <a:off x="5731300" y="5404045"/>
            <a:ext cx="63187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Li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89" name="Text Box 23"/>
          <p:cNvSpPr txBox="1">
            <a:spLocks noChangeArrowheads="1"/>
          </p:cNvSpPr>
          <p:nvPr/>
        </p:nvSpPr>
        <p:spPr bwMode="auto">
          <a:xfrm>
            <a:off x="8309521" y="5404045"/>
            <a:ext cx="849882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O</a:t>
            </a:r>
          </a:p>
        </p:txBody>
      </p:sp>
      <p:sp>
        <p:nvSpPr>
          <p:cNvPr id="90" name="Text Box 24"/>
          <p:cNvSpPr txBox="1">
            <a:spLocks noChangeArrowheads="1"/>
          </p:cNvSpPr>
          <p:nvPr/>
        </p:nvSpPr>
        <p:spPr bwMode="auto">
          <a:xfrm>
            <a:off x="6476999" y="5403520"/>
            <a:ext cx="10374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91" name="Text Box 25"/>
          <p:cNvSpPr txBox="1">
            <a:spLocks noChangeArrowheads="1"/>
          </p:cNvSpPr>
          <p:nvPr/>
        </p:nvSpPr>
        <p:spPr bwMode="auto">
          <a:xfrm>
            <a:off x="9092694" y="5403520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92" name="Text Box 4"/>
          <p:cNvSpPr txBox="1">
            <a:spLocks noChangeArrowheads="1"/>
          </p:cNvSpPr>
          <p:nvPr/>
        </p:nvSpPr>
        <p:spPr bwMode="auto">
          <a:xfrm>
            <a:off x="2751496" y="5404045"/>
            <a:ext cx="63187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Li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93" name="Text Box 5"/>
          <p:cNvSpPr txBox="1">
            <a:spLocks noChangeArrowheads="1"/>
          </p:cNvSpPr>
          <p:nvPr/>
        </p:nvSpPr>
        <p:spPr bwMode="auto">
          <a:xfrm>
            <a:off x="3505199" y="5404045"/>
            <a:ext cx="11977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96" name="Text Box 8"/>
          <p:cNvSpPr txBox="1">
            <a:spLocks noChangeArrowheads="1"/>
          </p:cNvSpPr>
          <p:nvPr/>
        </p:nvSpPr>
        <p:spPr bwMode="auto">
          <a:xfrm>
            <a:off x="4953000" y="5958834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97" name="Text Box 3"/>
          <p:cNvSpPr txBox="1">
            <a:spLocks noChangeArrowheads="1"/>
          </p:cNvSpPr>
          <p:nvPr/>
        </p:nvSpPr>
        <p:spPr bwMode="auto">
          <a:xfrm>
            <a:off x="2949667" y="5958834"/>
            <a:ext cx="1592072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Li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-25000" dirty="0">
                <a:latin typeface="Garamond" pitchFamily="18" charset="0"/>
              </a:rPr>
              <a:t>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895600" y="5943658"/>
            <a:ext cx="6510203" cy="5535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8" name="Text Box 16"/>
          <p:cNvSpPr txBox="1">
            <a:spLocks noChangeArrowheads="1"/>
          </p:cNvSpPr>
          <p:nvPr/>
        </p:nvSpPr>
        <p:spPr bwMode="auto">
          <a:xfrm>
            <a:off x="1524000" y="684212"/>
            <a:ext cx="9144000" cy="120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</a:rPr>
              <a:t>Write the balanced chemical equation for the decomposition of lithium hydrogen carbonate. Remember that all 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hydrogen carbonates</a:t>
            </a:r>
            <a:r>
              <a:rPr lang="en-US" sz="2400" dirty="0">
                <a:latin typeface="Garamond" pitchFamily="18" charset="0"/>
              </a:rPr>
              <a:t> produce 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carbonate</a:t>
            </a:r>
            <a:r>
              <a:rPr lang="en-US" sz="2400" dirty="0">
                <a:latin typeface="Garamond" pitchFamily="18" charset="0"/>
              </a:rPr>
              <a:t>, 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water</a:t>
            </a:r>
            <a:r>
              <a:rPr lang="en-US" sz="2400" dirty="0">
                <a:latin typeface="Garamond" pitchFamily="18" charset="0"/>
              </a:rPr>
              <a:t>, and 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carbon dioxide</a:t>
            </a:r>
            <a:r>
              <a:rPr lang="en-US" sz="2400" dirty="0">
                <a:latin typeface="Garamond" pitchFamily="18" charset="0"/>
              </a:rPr>
              <a:t> upon heating.</a:t>
            </a: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8295397" y="3892905"/>
            <a:ext cx="849882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O</a:t>
            </a: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9405802" y="3892905"/>
            <a:ext cx="804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41" name="Text Box 25"/>
          <p:cNvSpPr txBox="1">
            <a:spLocks noChangeArrowheads="1"/>
          </p:cNvSpPr>
          <p:nvPr/>
        </p:nvSpPr>
        <p:spPr bwMode="auto">
          <a:xfrm>
            <a:off x="7882316" y="3886200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42" name="Text Box 25"/>
          <p:cNvSpPr txBox="1">
            <a:spLocks noChangeArrowheads="1"/>
          </p:cNvSpPr>
          <p:nvPr/>
        </p:nvSpPr>
        <p:spPr bwMode="auto">
          <a:xfrm>
            <a:off x="9092694" y="3901513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43" name="Text Box 8"/>
          <p:cNvSpPr txBox="1">
            <a:spLocks noChangeArrowheads="1"/>
          </p:cNvSpPr>
          <p:nvPr/>
        </p:nvSpPr>
        <p:spPr bwMode="auto">
          <a:xfrm>
            <a:off x="4953000" y="5404045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44" name="Text Box 25"/>
          <p:cNvSpPr txBox="1">
            <a:spLocks noChangeArrowheads="1"/>
          </p:cNvSpPr>
          <p:nvPr/>
        </p:nvSpPr>
        <p:spPr bwMode="auto">
          <a:xfrm>
            <a:off x="7882316" y="5403520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32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and Balancing Reactions – Decompositions</a:t>
            </a:r>
          </a:p>
        </p:txBody>
      </p:sp>
    </p:spTree>
    <p:extLst>
      <p:ext uri="{BB962C8B-B14F-4D97-AF65-F5344CB8AC3E}">
        <p14:creationId xmlns:p14="http://schemas.microsoft.com/office/powerpoint/2010/main" val="2398233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9" dur="indefinite"/>
                                        <p:tgtEl>
                                          <p:spTgt spid="1226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2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" dur="indefinite"/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5" dur="indefinite"/>
                                        <p:tgtEl>
                                          <p:spTgt spid="122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7" dur="indefinite"/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8" dur="indefinite"/>
                                        <p:tgtEl>
                                          <p:spTgt spid="122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4" dur="indefinite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5" dur="indefinite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7" dur="indefinite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8" dur="indefinite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0" dur="indefinite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1" dur="indefinite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3" dur="indefinite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4" dur="indefinite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6" dur="indefinite"/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7" dur="indefinite"/>
                                        <p:tgtEl>
                                          <p:spTgt spid="1226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9" dur="indefinite"/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0" dur="indefinite"/>
                                        <p:tgtEl>
                                          <p:spTgt spid="1226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2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3" dur="indefinite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5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6" dur="indefinite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8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9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1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2" dur="indefinite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6756" grpId="0"/>
      <p:bldP spid="1226756" grpId="1"/>
      <p:bldP spid="1226757" grpId="0"/>
      <p:bldP spid="1226757" grpId="1"/>
      <p:bldP spid="1226758" grpId="0"/>
      <p:bldP spid="1226758" grpId="1"/>
      <p:bldP spid="1226759" grpId="0"/>
      <p:bldP spid="1226759" grpId="1"/>
      <p:bldP spid="1226760" grpId="0"/>
      <p:bldP spid="1226760" grpId="1"/>
      <p:bldP spid="35" grpId="0"/>
      <p:bldP spid="35" grpId="1"/>
      <p:bldP spid="79" grpId="0"/>
      <p:bldP spid="80" grpId="0"/>
      <p:bldP spid="83" grpId="0"/>
      <p:bldP spid="83" grpId="1"/>
      <p:bldP spid="84" grpId="0"/>
      <p:bldP spid="84" grpId="1"/>
      <p:bldP spid="85" grpId="0"/>
      <p:bldP spid="85" grpId="1"/>
      <p:bldP spid="86" grpId="0"/>
      <p:bldP spid="86" grpId="1"/>
      <p:bldP spid="87" grpId="0"/>
      <p:bldP spid="88" grpId="0"/>
      <p:bldP spid="89" grpId="0"/>
      <p:bldP spid="90" grpId="0"/>
      <p:bldP spid="91" grpId="0"/>
      <p:bldP spid="92" grpId="0"/>
      <p:bldP spid="93" grpId="0"/>
      <p:bldP spid="96" grpId="0"/>
      <p:bldP spid="97" grpId="0"/>
      <p:bldP spid="37" grpId="0" animBg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and Balancing Reactions – Decompositions</a:t>
            </a:r>
          </a:p>
        </p:txBody>
      </p:sp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524001" y="1269722"/>
            <a:ext cx="91440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LiHCO</a:t>
            </a:r>
            <a:r>
              <a:rPr lang="en-US" sz="3200" baseline="-25000" dirty="0">
                <a:latin typeface="Garamond" pitchFamily="18" charset="0"/>
              </a:rPr>
              <a:t>3(s)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Li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3(s)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H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(g)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2(g)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895600" y="4166929"/>
            <a:ext cx="51485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Li</a:t>
            </a: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2930064" y="4758766"/>
            <a:ext cx="44592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</a:t>
            </a:r>
            <a:endParaRPr lang="en-US" sz="3200" baseline="-25000" dirty="0">
              <a:latin typeface="Garamond" pitchFamily="18" charset="0"/>
            </a:endParaRP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904416" y="5350603"/>
            <a:ext cx="49722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H</a:t>
            </a:r>
          </a:p>
        </p:txBody>
      </p:sp>
      <p:sp>
        <p:nvSpPr>
          <p:cNvPr id="8" name="Text Box 28"/>
          <p:cNvSpPr txBox="1">
            <a:spLocks noChangeArrowheads="1"/>
          </p:cNvSpPr>
          <p:nvPr/>
        </p:nvSpPr>
        <p:spPr bwMode="auto">
          <a:xfrm>
            <a:off x="2900409" y="5942439"/>
            <a:ext cx="50523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O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3943312" y="416692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3943312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3943312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3943312" y="594243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3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8365264" y="416692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8365264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8365264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8365264" y="594243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6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1525343" y="1269722"/>
            <a:ext cx="914265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LiHCO</a:t>
            </a:r>
            <a:r>
              <a:rPr lang="en-US" sz="3200" baseline="-25000" dirty="0">
                <a:latin typeface="Garamond" pitchFamily="18" charset="0"/>
              </a:rPr>
              <a:t>3(s)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Li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3(s)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H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(g)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2(g)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4761137" y="416692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4761137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4761137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4761137" y="594243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770174" y="366113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192126" y="366113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748298" y="3661139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endParaRPr lang="en-US" dirty="0"/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7305685" y="4166929"/>
            <a:ext cx="51485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Li</a:t>
            </a: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7340149" y="4758766"/>
            <a:ext cx="44592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</a:t>
            </a:r>
            <a:endParaRPr lang="en-US" sz="3200" baseline="-25000" dirty="0">
              <a:latin typeface="Garamond" pitchFamily="18" charset="0"/>
            </a:endParaRP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7314501" y="5350603"/>
            <a:ext cx="49722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H</a:t>
            </a:r>
          </a:p>
        </p:txBody>
      </p:sp>
      <p:sp>
        <p:nvSpPr>
          <p:cNvPr id="44" name="Text Box 28"/>
          <p:cNvSpPr txBox="1">
            <a:spLocks noChangeArrowheads="1"/>
          </p:cNvSpPr>
          <p:nvPr/>
        </p:nvSpPr>
        <p:spPr bwMode="auto">
          <a:xfrm>
            <a:off x="7310494" y="5942439"/>
            <a:ext cx="50523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88820" y="2438400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</p:spTree>
    <p:extLst>
      <p:ext uri="{BB962C8B-B14F-4D97-AF65-F5344CB8AC3E}">
        <p14:creationId xmlns:p14="http://schemas.microsoft.com/office/powerpoint/2010/main" val="89639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" grpId="0"/>
      <p:bldP spid="6" grpId="0"/>
      <p:bldP spid="7" grpId="0"/>
      <p:bldP spid="8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" grpId="0"/>
      <p:bldP spid="37" grpId="0"/>
      <p:bldP spid="38" grpId="0"/>
      <p:bldP spid="41" grpId="0"/>
      <p:bldP spid="42" grpId="0"/>
      <p:bldP spid="43" grpId="0"/>
      <p:bldP spid="44" grpId="0"/>
      <p:bldP spid="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56" name="Text Box 4"/>
          <p:cNvSpPr txBox="1">
            <a:spLocks noChangeArrowheads="1"/>
          </p:cNvSpPr>
          <p:nvPr/>
        </p:nvSpPr>
        <p:spPr bwMode="auto">
          <a:xfrm>
            <a:off x="2846190" y="2286000"/>
            <a:ext cx="82423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Ba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2+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7" name="Text Box 5"/>
          <p:cNvSpPr txBox="1">
            <a:spLocks noChangeArrowheads="1"/>
          </p:cNvSpPr>
          <p:nvPr/>
        </p:nvSpPr>
        <p:spPr bwMode="auto">
          <a:xfrm>
            <a:off x="3505201" y="2286000"/>
            <a:ext cx="11977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800" baseline="300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58" name="Text Box 6"/>
          <p:cNvSpPr txBox="1">
            <a:spLocks noChangeArrowheads="1"/>
          </p:cNvSpPr>
          <p:nvPr/>
        </p:nvSpPr>
        <p:spPr bwMode="auto">
          <a:xfrm>
            <a:off x="5746528" y="3892905"/>
            <a:ext cx="82423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Ba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2+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9" name="Text Box 7"/>
          <p:cNvSpPr txBox="1">
            <a:spLocks noChangeArrowheads="1"/>
          </p:cNvSpPr>
          <p:nvPr/>
        </p:nvSpPr>
        <p:spPr bwMode="auto">
          <a:xfrm>
            <a:off x="6476999" y="3892905"/>
            <a:ext cx="10374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1226760" name="Text Box 8"/>
          <p:cNvSpPr txBox="1">
            <a:spLocks noChangeArrowheads="1"/>
          </p:cNvSpPr>
          <p:nvPr/>
        </p:nvSpPr>
        <p:spPr bwMode="auto">
          <a:xfrm>
            <a:off x="4953000" y="2817813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2949668" y="2817812"/>
            <a:ext cx="199282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Ba</a:t>
            </a:r>
            <a:r>
              <a:rPr lang="en-US" sz="2800" dirty="0">
                <a:latin typeface="Garamond" pitchFamily="18" charset="0"/>
              </a:rPr>
              <a:t>(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2(s)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79" name="Text Box 26"/>
          <p:cNvSpPr txBox="1">
            <a:spLocks noChangeArrowheads="1"/>
          </p:cNvSpPr>
          <p:nvPr/>
        </p:nvSpPr>
        <p:spPr bwMode="auto">
          <a:xfrm>
            <a:off x="7162801" y="5958834"/>
            <a:ext cx="227334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 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O </a:t>
            </a:r>
            <a:r>
              <a:rPr lang="en-US" sz="2800" dirty="0">
                <a:latin typeface="Garamond" pitchFamily="18" charset="0"/>
              </a:rPr>
              <a:t>+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 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80" name="Text Box 26"/>
          <p:cNvSpPr txBox="1">
            <a:spLocks noChangeArrowheads="1"/>
          </p:cNvSpPr>
          <p:nvPr/>
        </p:nvSpPr>
        <p:spPr bwMode="auto">
          <a:xfrm>
            <a:off x="5733895" y="5958834"/>
            <a:ext cx="1172085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Ba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endParaRPr lang="en-US" sz="2800" baseline="-25000" dirty="0">
              <a:latin typeface="Garamond" pitchFamily="18" charset="0"/>
            </a:endParaRPr>
          </a:p>
        </p:txBody>
      </p:sp>
      <p:sp>
        <p:nvSpPr>
          <p:cNvPr id="83" name="Text Box 6"/>
          <p:cNvSpPr txBox="1">
            <a:spLocks noChangeArrowheads="1"/>
          </p:cNvSpPr>
          <p:nvPr/>
        </p:nvSpPr>
        <p:spPr bwMode="auto">
          <a:xfrm>
            <a:off x="2846190" y="3886200"/>
            <a:ext cx="82423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Ba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2+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3505201" y="3886200"/>
            <a:ext cx="11977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85" name="Text Box 8"/>
          <p:cNvSpPr txBox="1">
            <a:spLocks noChangeArrowheads="1"/>
          </p:cNvSpPr>
          <p:nvPr/>
        </p:nvSpPr>
        <p:spPr bwMode="auto">
          <a:xfrm>
            <a:off x="4953000" y="4416109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86" name="Text Box 3"/>
          <p:cNvSpPr txBox="1">
            <a:spLocks noChangeArrowheads="1"/>
          </p:cNvSpPr>
          <p:nvPr/>
        </p:nvSpPr>
        <p:spPr bwMode="auto">
          <a:xfrm>
            <a:off x="2949668" y="4424717"/>
            <a:ext cx="199282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Ba</a:t>
            </a:r>
            <a:r>
              <a:rPr lang="en-US" sz="2800" dirty="0">
                <a:latin typeface="Garamond" pitchFamily="18" charset="0"/>
              </a:rPr>
              <a:t>(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2(s)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87" name="Text Box 19"/>
          <p:cNvSpPr txBox="1">
            <a:spLocks noChangeArrowheads="1"/>
          </p:cNvSpPr>
          <p:nvPr/>
        </p:nvSpPr>
        <p:spPr bwMode="auto">
          <a:xfrm>
            <a:off x="9405802" y="5404045"/>
            <a:ext cx="804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88" name="Text Box 22"/>
          <p:cNvSpPr txBox="1">
            <a:spLocks noChangeArrowheads="1"/>
          </p:cNvSpPr>
          <p:nvPr/>
        </p:nvSpPr>
        <p:spPr bwMode="auto">
          <a:xfrm>
            <a:off x="5731301" y="5404045"/>
            <a:ext cx="84186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Ba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2+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89" name="Text Box 23"/>
          <p:cNvSpPr txBox="1">
            <a:spLocks noChangeArrowheads="1"/>
          </p:cNvSpPr>
          <p:nvPr/>
        </p:nvSpPr>
        <p:spPr bwMode="auto">
          <a:xfrm>
            <a:off x="8309521" y="5404045"/>
            <a:ext cx="849882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O</a:t>
            </a:r>
          </a:p>
        </p:txBody>
      </p:sp>
      <p:sp>
        <p:nvSpPr>
          <p:cNvPr id="90" name="Text Box 24"/>
          <p:cNvSpPr txBox="1">
            <a:spLocks noChangeArrowheads="1"/>
          </p:cNvSpPr>
          <p:nvPr/>
        </p:nvSpPr>
        <p:spPr bwMode="auto">
          <a:xfrm>
            <a:off x="6476999" y="5403520"/>
            <a:ext cx="10374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91" name="Text Box 25"/>
          <p:cNvSpPr txBox="1">
            <a:spLocks noChangeArrowheads="1"/>
          </p:cNvSpPr>
          <p:nvPr/>
        </p:nvSpPr>
        <p:spPr bwMode="auto">
          <a:xfrm>
            <a:off x="9092694" y="5403520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92" name="Text Box 4"/>
          <p:cNvSpPr txBox="1">
            <a:spLocks noChangeArrowheads="1"/>
          </p:cNvSpPr>
          <p:nvPr/>
        </p:nvSpPr>
        <p:spPr bwMode="auto">
          <a:xfrm>
            <a:off x="2751497" y="5404045"/>
            <a:ext cx="84186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Ba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2+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93" name="Text Box 5"/>
          <p:cNvSpPr txBox="1">
            <a:spLocks noChangeArrowheads="1"/>
          </p:cNvSpPr>
          <p:nvPr/>
        </p:nvSpPr>
        <p:spPr bwMode="auto">
          <a:xfrm>
            <a:off x="3505199" y="5404045"/>
            <a:ext cx="11977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B0F0"/>
                </a:solidFill>
                <a:latin typeface="Garamond" pitchFamily="18" charset="0"/>
              </a:rPr>
              <a:t>–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96" name="Text Box 8"/>
          <p:cNvSpPr txBox="1">
            <a:spLocks noChangeArrowheads="1"/>
          </p:cNvSpPr>
          <p:nvPr/>
        </p:nvSpPr>
        <p:spPr bwMode="auto">
          <a:xfrm>
            <a:off x="4953000" y="5958834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97" name="Text Box 3"/>
          <p:cNvSpPr txBox="1">
            <a:spLocks noChangeArrowheads="1"/>
          </p:cNvSpPr>
          <p:nvPr/>
        </p:nvSpPr>
        <p:spPr bwMode="auto">
          <a:xfrm>
            <a:off x="2949668" y="5958834"/>
            <a:ext cx="199282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Ba</a:t>
            </a:r>
            <a:r>
              <a:rPr lang="en-US" sz="2800" dirty="0">
                <a:latin typeface="Garamond" pitchFamily="18" charset="0"/>
              </a:rPr>
              <a:t>(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2(s)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895600" y="5943658"/>
            <a:ext cx="6510203" cy="5535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8" name="Text Box 16"/>
          <p:cNvSpPr txBox="1">
            <a:spLocks noChangeArrowheads="1"/>
          </p:cNvSpPr>
          <p:nvPr/>
        </p:nvSpPr>
        <p:spPr bwMode="auto">
          <a:xfrm>
            <a:off x="1524000" y="684212"/>
            <a:ext cx="9144000" cy="120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</a:rPr>
              <a:t>Write the balanced chemical equation for the decomposition of barium hydrogen carbonate. Remember that all 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hydrogen carbonates</a:t>
            </a:r>
            <a:r>
              <a:rPr lang="en-US" sz="2400" dirty="0">
                <a:latin typeface="Garamond" pitchFamily="18" charset="0"/>
              </a:rPr>
              <a:t> produce 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carbonate</a:t>
            </a:r>
            <a:r>
              <a:rPr lang="en-US" sz="2400" dirty="0">
                <a:latin typeface="Garamond" pitchFamily="18" charset="0"/>
              </a:rPr>
              <a:t>, 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water</a:t>
            </a:r>
            <a:r>
              <a:rPr lang="en-US" sz="2400" dirty="0">
                <a:latin typeface="Garamond" pitchFamily="18" charset="0"/>
              </a:rPr>
              <a:t>, and 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carbon dioxide</a:t>
            </a:r>
            <a:r>
              <a:rPr lang="en-US" sz="2400" dirty="0">
                <a:latin typeface="Garamond" pitchFamily="18" charset="0"/>
              </a:rPr>
              <a:t> upon heating.</a:t>
            </a: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8295397" y="3892905"/>
            <a:ext cx="849882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H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O</a:t>
            </a: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9405802" y="3892905"/>
            <a:ext cx="804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B0F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41" name="Text Box 25"/>
          <p:cNvSpPr txBox="1">
            <a:spLocks noChangeArrowheads="1"/>
          </p:cNvSpPr>
          <p:nvPr/>
        </p:nvSpPr>
        <p:spPr bwMode="auto">
          <a:xfrm>
            <a:off x="7882316" y="3886200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42" name="Text Box 25"/>
          <p:cNvSpPr txBox="1">
            <a:spLocks noChangeArrowheads="1"/>
          </p:cNvSpPr>
          <p:nvPr/>
        </p:nvSpPr>
        <p:spPr bwMode="auto">
          <a:xfrm>
            <a:off x="9092694" y="3901513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43" name="Text Box 8"/>
          <p:cNvSpPr txBox="1">
            <a:spLocks noChangeArrowheads="1"/>
          </p:cNvSpPr>
          <p:nvPr/>
        </p:nvSpPr>
        <p:spPr bwMode="auto">
          <a:xfrm>
            <a:off x="4953000" y="5404045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44" name="Text Box 25"/>
          <p:cNvSpPr txBox="1">
            <a:spLocks noChangeArrowheads="1"/>
          </p:cNvSpPr>
          <p:nvPr/>
        </p:nvSpPr>
        <p:spPr bwMode="auto">
          <a:xfrm>
            <a:off x="7882316" y="5403520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32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and Balancing Reactions – Decompositions</a:t>
            </a:r>
          </a:p>
        </p:txBody>
      </p:sp>
    </p:spTree>
    <p:extLst>
      <p:ext uri="{BB962C8B-B14F-4D97-AF65-F5344CB8AC3E}">
        <p14:creationId xmlns:p14="http://schemas.microsoft.com/office/powerpoint/2010/main" val="1009667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9" dur="indefinite"/>
                                        <p:tgtEl>
                                          <p:spTgt spid="1226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2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" dur="indefinite"/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5" dur="indefinite"/>
                                        <p:tgtEl>
                                          <p:spTgt spid="122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7" dur="indefinite"/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8" dur="indefinite"/>
                                        <p:tgtEl>
                                          <p:spTgt spid="122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4" dur="indefinite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5" dur="indefinite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7" dur="indefinite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8" dur="indefinite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0" dur="indefinite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1" dur="indefinite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3" dur="indefinite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4" dur="indefinite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6" dur="indefinite"/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7" dur="indefinite"/>
                                        <p:tgtEl>
                                          <p:spTgt spid="1226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9" dur="indefinite"/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0" dur="indefinite"/>
                                        <p:tgtEl>
                                          <p:spTgt spid="1226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2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3" dur="indefinite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5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6" dur="indefinite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8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9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1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2" dur="indefinite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6756" grpId="0"/>
      <p:bldP spid="1226756" grpId="1"/>
      <p:bldP spid="1226757" grpId="0"/>
      <p:bldP spid="1226757" grpId="1"/>
      <p:bldP spid="1226758" grpId="0"/>
      <p:bldP spid="1226758" grpId="1"/>
      <p:bldP spid="1226759" grpId="0"/>
      <p:bldP spid="1226759" grpId="1"/>
      <p:bldP spid="1226760" grpId="0"/>
      <p:bldP spid="1226760" grpId="1"/>
      <p:bldP spid="35" grpId="0"/>
      <p:bldP spid="35" grpId="1"/>
      <p:bldP spid="79" grpId="0"/>
      <p:bldP spid="80" grpId="0"/>
      <p:bldP spid="83" grpId="0"/>
      <p:bldP spid="83" grpId="1"/>
      <p:bldP spid="84" grpId="0"/>
      <p:bldP spid="84" grpId="1"/>
      <p:bldP spid="85" grpId="0"/>
      <p:bldP spid="85" grpId="1"/>
      <p:bldP spid="86" grpId="0"/>
      <p:bldP spid="86" grpId="1"/>
      <p:bldP spid="87" grpId="0"/>
      <p:bldP spid="88" grpId="0"/>
      <p:bldP spid="89" grpId="0"/>
      <p:bldP spid="90" grpId="0"/>
      <p:bldP spid="91" grpId="0"/>
      <p:bldP spid="92" grpId="0"/>
      <p:bldP spid="93" grpId="0"/>
      <p:bldP spid="96" grpId="0"/>
      <p:bldP spid="97" grpId="0"/>
      <p:bldP spid="37" grpId="0" animBg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and Balancing Reactions – Decompositions</a:t>
            </a:r>
          </a:p>
        </p:txBody>
      </p:sp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524001" y="1193522"/>
            <a:ext cx="91440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Ba(HCO</a:t>
            </a:r>
            <a:r>
              <a:rPr lang="en-US" sz="3200" baseline="-25000" dirty="0">
                <a:latin typeface="Garamond" pitchFamily="18" charset="0"/>
              </a:rPr>
              <a:t>3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2(s)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BaCO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3(s)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H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(g)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2(g)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3338320" y="4166929"/>
            <a:ext cx="60302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Ba</a:t>
            </a: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3411256" y="4758766"/>
            <a:ext cx="44592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</a:t>
            </a:r>
            <a:endParaRPr lang="en-US" sz="3200" baseline="-25000" dirty="0">
              <a:latin typeface="Garamond" pitchFamily="18" charset="0"/>
            </a:endParaRP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3385608" y="5350603"/>
            <a:ext cx="49722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H</a:t>
            </a:r>
          </a:p>
        </p:txBody>
      </p:sp>
      <p:sp>
        <p:nvSpPr>
          <p:cNvPr id="8" name="Text Box 28"/>
          <p:cNvSpPr txBox="1">
            <a:spLocks noChangeArrowheads="1"/>
          </p:cNvSpPr>
          <p:nvPr/>
        </p:nvSpPr>
        <p:spPr bwMode="auto">
          <a:xfrm>
            <a:off x="3381601" y="5942439"/>
            <a:ext cx="50523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O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4402863" y="416692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4402863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4402863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4402863" y="594243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6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8441464" y="416692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8441464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8441464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8441464" y="594243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6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229725" y="366113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268326" y="366113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7365054" y="4166929"/>
            <a:ext cx="60302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Ba</a:t>
            </a: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7437990" y="4758766"/>
            <a:ext cx="44592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</a:t>
            </a:r>
            <a:endParaRPr lang="en-US" sz="3200" baseline="-25000" dirty="0">
              <a:latin typeface="Garamond" pitchFamily="18" charset="0"/>
            </a:endParaRP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7412342" y="5350603"/>
            <a:ext cx="49722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H</a:t>
            </a:r>
          </a:p>
        </p:txBody>
      </p:sp>
      <p:sp>
        <p:nvSpPr>
          <p:cNvPr id="44" name="Text Box 28"/>
          <p:cNvSpPr txBox="1">
            <a:spLocks noChangeArrowheads="1"/>
          </p:cNvSpPr>
          <p:nvPr/>
        </p:nvSpPr>
        <p:spPr bwMode="auto">
          <a:xfrm>
            <a:off x="7408335" y="5942439"/>
            <a:ext cx="50523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89490" y="2421465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</p:spTree>
    <p:extLst>
      <p:ext uri="{BB962C8B-B14F-4D97-AF65-F5344CB8AC3E}">
        <p14:creationId xmlns:p14="http://schemas.microsoft.com/office/powerpoint/2010/main" val="3623343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" grpId="0"/>
      <p:bldP spid="6" grpId="0"/>
      <p:bldP spid="7" grpId="0"/>
      <p:bldP spid="8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" grpId="0"/>
      <p:bldP spid="37" grpId="0"/>
      <p:bldP spid="41" grpId="0"/>
      <p:bldP spid="42" grpId="0"/>
      <p:bldP spid="43" grpId="0"/>
      <p:bldP spid="44" grpId="0"/>
      <p:bldP spid="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56" name="Text Box 4"/>
          <p:cNvSpPr txBox="1">
            <a:spLocks noChangeArrowheads="1"/>
          </p:cNvSpPr>
          <p:nvPr/>
        </p:nvSpPr>
        <p:spPr bwMode="auto">
          <a:xfrm>
            <a:off x="3286502" y="2286000"/>
            <a:ext cx="75209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Garamond" pitchFamily="18" charset="0"/>
              </a:rPr>
              <a:t>Rb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7" name="Text Box 5"/>
          <p:cNvSpPr txBox="1">
            <a:spLocks noChangeArrowheads="1"/>
          </p:cNvSpPr>
          <p:nvPr/>
        </p:nvSpPr>
        <p:spPr bwMode="auto">
          <a:xfrm>
            <a:off x="3962403" y="2286000"/>
            <a:ext cx="10374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</a:p>
        </p:txBody>
      </p:sp>
      <p:sp>
        <p:nvSpPr>
          <p:cNvPr id="1226758" name="Text Box 6"/>
          <p:cNvSpPr txBox="1">
            <a:spLocks noChangeArrowheads="1"/>
          </p:cNvSpPr>
          <p:nvPr/>
        </p:nvSpPr>
        <p:spPr bwMode="auto">
          <a:xfrm>
            <a:off x="6084416" y="3892905"/>
            <a:ext cx="75209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Garamond" pitchFamily="18" charset="0"/>
              </a:rPr>
              <a:t>Rb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9" name="Text Box 7"/>
          <p:cNvSpPr txBox="1">
            <a:spLocks noChangeArrowheads="1"/>
          </p:cNvSpPr>
          <p:nvPr/>
        </p:nvSpPr>
        <p:spPr bwMode="auto">
          <a:xfrm>
            <a:off x="6738688" y="3892905"/>
            <a:ext cx="69759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O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60" name="Text Box 8"/>
          <p:cNvSpPr txBox="1">
            <a:spLocks noChangeArrowheads="1"/>
          </p:cNvSpPr>
          <p:nvPr/>
        </p:nvSpPr>
        <p:spPr bwMode="auto">
          <a:xfrm>
            <a:off x="5407906" y="2817813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3437206" y="2817812"/>
            <a:ext cx="1551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Rb</a:t>
            </a:r>
            <a:r>
              <a:rPr lang="en-US" sz="2800" baseline="-25000" dirty="0">
                <a:latin typeface="Garamond" pitchFamily="18" charset="0"/>
              </a:rPr>
              <a:t>2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-25000" dirty="0">
                <a:latin typeface="Garamond" pitchFamily="18" charset="0"/>
              </a:rPr>
              <a:t>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79" name="Text Box 26"/>
          <p:cNvSpPr txBox="1">
            <a:spLocks noChangeArrowheads="1"/>
          </p:cNvSpPr>
          <p:nvPr/>
        </p:nvSpPr>
        <p:spPr bwMode="auto">
          <a:xfrm>
            <a:off x="7620001" y="5958834"/>
            <a:ext cx="113361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 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80" name="Text Box 26"/>
          <p:cNvSpPr txBox="1">
            <a:spLocks noChangeArrowheads="1"/>
          </p:cNvSpPr>
          <p:nvPr/>
        </p:nvSpPr>
        <p:spPr bwMode="auto">
          <a:xfrm>
            <a:off x="6191095" y="5958834"/>
            <a:ext cx="984535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Rb</a:t>
            </a:r>
            <a:r>
              <a:rPr lang="en-US" sz="2800" baseline="-25000" dirty="0">
                <a:latin typeface="Garamond" pitchFamily="18" charset="0"/>
              </a:rPr>
              <a:t>2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O</a:t>
            </a:r>
            <a:endParaRPr lang="en-US" sz="2800" baseline="-250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83" name="Text Box 6"/>
          <p:cNvSpPr txBox="1">
            <a:spLocks noChangeArrowheads="1"/>
          </p:cNvSpPr>
          <p:nvPr/>
        </p:nvSpPr>
        <p:spPr bwMode="auto">
          <a:xfrm>
            <a:off x="3286502" y="3886200"/>
            <a:ext cx="75209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Garamond" pitchFamily="18" charset="0"/>
              </a:rPr>
              <a:t>Rb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3962403" y="3886200"/>
            <a:ext cx="10374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</a:p>
        </p:txBody>
      </p:sp>
      <p:sp>
        <p:nvSpPr>
          <p:cNvPr id="85" name="Text Box 8"/>
          <p:cNvSpPr txBox="1">
            <a:spLocks noChangeArrowheads="1"/>
          </p:cNvSpPr>
          <p:nvPr/>
        </p:nvSpPr>
        <p:spPr bwMode="auto">
          <a:xfrm>
            <a:off x="5407906" y="4416109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86" name="Text Box 3"/>
          <p:cNvSpPr txBox="1">
            <a:spLocks noChangeArrowheads="1"/>
          </p:cNvSpPr>
          <p:nvPr/>
        </p:nvSpPr>
        <p:spPr bwMode="auto">
          <a:xfrm>
            <a:off x="3437206" y="4424717"/>
            <a:ext cx="1551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Rb</a:t>
            </a:r>
            <a:r>
              <a:rPr lang="en-US" sz="2800" baseline="-25000" dirty="0">
                <a:latin typeface="Garamond" pitchFamily="18" charset="0"/>
              </a:rPr>
              <a:t>2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-25000" dirty="0">
                <a:latin typeface="Garamond" pitchFamily="18" charset="0"/>
              </a:rPr>
              <a:t>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87" name="Text Box 19"/>
          <p:cNvSpPr txBox="1">
            <a:spLocks noChangeArrowheads="1"/>
          </p:cNvSpPr>
          <p:nvPr/>
        </p:nvSpPr>
        <p:spPr bwMode="auto">
          <a:xfrm>
            <a:off x="7933108" y="5404045"/>
            <a:ext cx="804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88" name="Text Box 22"/>
          <p:cNvSpPr txBox="1">
            <a:spLocks noChangeArrowheads="1"/>
          </p:cNvSpPr>
          <p:nvPr/>
        </p:nvSpPr>
        <p:spPr bwMode="auto">
          <a:xfrm>
            <a:off x="6069188" y="5404045"/>
            <a:ext cx="75209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Garamond" pitchFamily="18" charset="0"/>
              </a:rPr>
              <a:t>Rb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90" name="Text Box 24"/>
          <p:cNvSpPr txBox="1">
            <a:spLocks noChangeArrowheads="1"/>
          </p:cNvSpPr>
          <p:nvPr/>
        </p:nvSpPr>
        <p:spPr bwMode="auto">
          <a:xfrm>
            <a:off x="6738688" y="5403520"/>
            <a:ext cx="69759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O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91" name="Text Box 25"/>
          <p:cNvSpPr txBox="1">
            <a:spLocks noChangeArrowheads="1"/>
          </p:cNvSpPr>
          <p:nvPr/>
        </p:nvSpPr>
        <p:spPr bwMode="auto">
          <a:xfrm>
            <a:off x="7620000" y="5403520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92" name="Text Box 4"/>
          <p:cNvSpPr txBox="1">
            <a:spLocks noChangeArrowheads="1"/>
          </p:cNvSpPr>
          <p:nvPr/>
        </p:nvSpPr>
        <p:spPr bwMode="auto">
          <a:xfrm>
            <a:off x="3286502" y="5404045"/>
            <a:ext cx="75209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Garamond" pitchFamily="18" charset="0"/>
              </a:rPr>
              <a:t>Rb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93" name="Text Box 5"/>
          <p:cNvSpPr txBox="1">
            <a:spLocks noChangeArrowheads="1"/>
          </p:cNvSpPr>
          <p:nvPr/>
        </p:nvSpPr>
        <p:spPr bwMode="auto">
          <a:xfrm>
            <a:off x="3962401" y="5404045"/>
            <a:ext cx="10374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</a:p>
        </p:txBody>
      </p:sp>
      <p:sp>
        <p:nvSpPr>
          <p:cNvPr id="96" name="Text Box 8"/>
          <p:cNvSpPr txBox="1">
            <a:spLocks noChangeArrowheads="1"/>
          </p:cNvSpPr>
          <p:nvPr/>
        </p:nvSpPr>
        <p:spPr bwMode="auto">
          <a:xfrm>
            <a:off x="5410200" y="5958834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97" name="Text Box 3"/>
          <p:cNvSpPr txBox="1">
            <a:spLocks noChangeArrowheads="1"/>
          </p:cNvSpPr>
          <p:nvPr/>
        </p:nvSpPr>
        <p:spPr bwMode="auto">
          <a:xfrm>
            <a:off x="3406867" y="5958834"/>
            <a:ext cx="1551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Rb</a:t>
            </a:r>
            <a:r>
              <a:rPr lang="en-US" sz="2800" baseline="-25000" dirty="0">
                <a:latin typeface="Garamond" pitchFamily="18" charset="0"/>
              </a:rPr>
              <a:t>2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-25000" dirty="0">
                <a:latin typeface="Garamond" pitchFamily="18" charset="0"/>
              </a:rPr>
              <a:t>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352800" y="5943658"/>
            <a:ext cx="5440008" cy="5535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8" name="Text Box 16"/>
          <p:cNvSpPr txBox="1">
            <a:spLocks noChangeArrowheads="1"/>
          </p:cNvSpPr>
          <p:nvPr/>
        </p:nvSpPr>
        <p:spPr bwMode="auto">
          <a:xfrm>
            <a:off x="1524000" y="684212"/>
            <a:ext cx="9144000" cy="120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</a:rPr>
              <a:t>Write the balanced chemical equation for the decomposition of rubidium carbonate. Remember that all 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carbonates</a:t>
            </a:r>
            <a:r>
              <a:rPr lang="en-US" sz="2400" dirty="0">
                <a:latin typeface="Garamond" pitchFamily="18" charset="0"/>
              </a:rPr>
              <a:t> produce 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oxide</a:t>
            </a:r>
            <a:r>
              <a:rPr lang="en-US" sz="2400" dirty="0">
                <a:latin typeface="Garamond" pitchFamily="18" charset="0"/>
              </a:rPr>
              <a:t>, and 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carbon dioxide</a:t>
            </a:r>
            <a:r>
              <a:rPr lang="en-US" sz="2400" dirty="0">
                <a:latin typeface="Garamond" pitchFamily="18" charset="0"/>
              </a:rPr>
              <a:t> upon heating.</a:t>
            </a: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7933108" y="3892905"/>
            <a:ext cx="804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42" name="Text Box 25"/>
          <p:cNvSpPr txBox="1">
            <a:spLocks noChangeArrowheads="1"/>
          </p:cNvSpPr>
          <p:nvPr/>
        </p:nvSpPr>
        <p:spPr bwMode="auto">
          <a:xfrm>
            <a:off x="7620000" y="3901513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43" name="Text Box 8"/>
          <p:cNvSpPr txBox="1">
            <a:spLocks noChangeArrowheads="1"/>
          </p:cNvSpPr>
          <p:nvPr/>
        </p:nvSpPr>
        <p:spPr bwMode="auto">
          <a:xfrm>
            <a:off x="5407906" y="5404045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32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and Balancing Reactions – Decompositions</a:t>
            </a:r>
          </a:p>
        </p:txBody>
      </p:sp>
    </p:spTree>
    <p:extLst>
      <p:ext uri="{BB962C8B-B14F-4D97-AF65-F5344CB8AC3E}">
        <p14:creationId xmlns:p14="http://schemas.microsoft.com/office/powerpoint/2010/main" val="3542646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9" dur="indefinite"/>
                                        <p:tgtEl>
                                          <p:spTgt spid="1226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2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" dur="indefinite"/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5" dur="indefinite"/>
                                        <p:tgtEl>
                                          <p:spTgt spid="122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7" dur="indefinite"/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8" dur="indefinite"/>
                                        <p:tgtEl>
                                          <p:spTgt spid="122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4" dur="indefinite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5" dur="indefinite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7" dur="indefinite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8" dur="indefinite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0" dur="indefinite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1" dur="indefinite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3" dur="indefinite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4" dur="indefinite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6" dur="indefinite"/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7" dur="indefinite"/>
                                        <p:tgtEl>
                                          <p:spTgt spid="1226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9" dur="indefinite"/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0" dur="indefinite"/>
                                        <p:tgtEl>
                                          <p:spTgt spid="1226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2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3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5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6" dur="indefinite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6756" grpId="0"/>
      <p:bldP spid="1226756" grpId="1"/>
      <p:bldP spid="1226757" grpId="0"/>
      <p:bldP spid="1226757" grpId="1"/>
      <p:bldP spid="1226758" grpId="0"/>
      <p:bldP spid="1226758" grpId="1"/>
      <p:bldP spid="1226759" grpId="0"/>
      <p:bldP spid="1226759" grpId="1"/>
      <p:bldP spid="1226760" grpId="0"/>
      <p:bldP spid="1226760" grpId="1"/>
      <p:bldP spid="35" grpId="0"/>
      <p:bldP spid="35" grpId="1"/>
      <p:bldP spid="79" grpId="0"/>
      <p:bldP spid="80" grpId="0"/>
      <p:bldP spid="83" grpId="0"/>
      <p:bldP spid="83" grpId="1"/>
      <p:bldP spid="84" grpId="0"/>
      <p:bldP spid="84" grpId="1"/>
      <p:bldP spid="85" grpId="0"/>
      <p:bldP spid="85" grpId="1"/>
      <p:bldP spid="86" grpId="0"/>
      <p:bldP spid="86" grpId="1"/>
      <p:bldP spid="87" grpId="0"/>
      <p:bldP spid="88" grpId="0"/>
      <p:bldP spid="90" grpId="0"/>
      <p:bldP spid="91" grpId="0"/>
      <p:bldP spid="92" grpId="0"/>
      <p:bldP spid="93" grpId="0"/>
      <p:bldP spid="96" grpId="0"/>
      <p:bldP spid="97" grpId="0"/>
      <p:bldP spid="37" grpId="0" animBg="1"/>
      <p:bldP spid="40" grpId="0"/>
      <p:bldP spid="40" grpId="1"/>
      <p:bldP spid="42" grpId="0"/>
      <p:bldP spid="42" grpId="1"/>
      <p:bldP spid="4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and Balancing Reactions – Decompositions</a:t>
            </a:r>
          </a:p>
        </p:txBody>
      </p:sp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524001" y="1244042"/>
            <a:ext cx="91440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Rb</a:t>
            </a:r>
            <a:r>
              <a:rPr lang="en-US" sz="3200" baseline="-25000" dirty="0">
                <a:latin typeface="Garamond" pitchFamily="18" charset="0"/>
              </a:rPr>
              <a:t>2</a:t>
            </a:r>
            <a:r>
              <a:rPr lang="en-US" sz="3200" dirty="0">
                <a:latin typeface="Garamond" pitchFamily="18" charset="0"/>
              </a:rPr>
              <a:t>CO</a:t>
            </a:r>
            <a:r>
              <a:rPr lang="en-US" sz="3200" baseline="-25000" dirty="0">
                <a:latin typeface="Garamond" pitchFamily="18" charset="0"/>
              </a:rPr>
              <a:t>3(s)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Rb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(s)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2(g)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974151" y="4166929"/>
            <a:ext cx="65111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 err="1">
                <a:latin typeface="Garamond" pitchFamily="18" charset="0"/>
              </a:rPr>
              <a:t>Rb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3076743" y="4758766"/>
            <a:ext cx="44592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</a:t>
            </a:r>
            <a:endParaRPr lang="en-US" sz="3200" baseline="-25000" dirty="0">
              <a:latin typeface="Garamond" pitchFamily="18" charset="0"/>
            </a:endParaRP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3047088" y="5350603"/>
            <a:ext cx="50523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O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4021863" y="416692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4021863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4021863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3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8441464" y="416692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8441464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8441464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3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48725" y="366113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268326" y="366113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7381885" y="4166929"/>
            <a:ext cx="65111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 err="1">
                <a:latin typeface="Garamond" pitchFamily="18" charset="0"/>
              </a:rPr>
              <a:t>Rb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7484477" y="4758766"/>
            <a:ext cx="44592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</a:t>
            </a:r>
            <a:endParaRPr lang="en-US" sz="3200" baseline="-25000" dirty="0">
              <a:latin typeface="Garamond" pitchFamily="18" charset="0"/>
            </a:endParaRP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7454822" y="5350603"/>
            <a:ext cx="50523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88820" y="2438400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</p:spTree>
    <p:extLst>
      <p:ext uri="{BB962C8B-B14F-4D97-AF65-F5344CB8AC3E}">
        <p14:creationId xmlns:p14="http://schemas.microsoft.com/office/powerpoint/2010/main" val="474854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3" grpId="0"/>
      <p:bldP spid="14" grpId="0"/>
      <p:bldP spid="15" grpId="0"/>
      <p:bldP spid="17" grpId="0"/>
      <p:bldP spid="18" grpId="0"/>
      <p:bldP spid="19" grpId="0"/>
      <p:bldP spid="2" grpId="0"/>
      <p:bldP spid="37" grpId="0"/>
      <p:bldP spid="41" grpId="0"/>
      <p:bldP spid="42" grpId="0"/>
      <p:bldP spid="43" grpId="0"/>
      <p:bldP spid="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56" name="Text Box 4"/>
          <p:cNvSpPr txBox="1">
            <a:spLocks noChangeArrowheads="1"/>
          </p:cNvSpPr>
          <p:nvPr/>
        </p:nvSpPr>
        <p:spPr bwMode="auto">
          <a:xfrm>
            <a:off x="3286502" y="2286000"/>
            <a:ext cx="86110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Cu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2+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7" name="Text Box 5"/>
          <p:cNvSpPr txBox="1">
            <a:spLocks noChangeArrowheads="1"/>
          </p:cNvSpPr>
          <p:nvPr/>
        </p:nvSpPr>
        <p:spPr bwMode="auto">
          <a:xfrm>
            <a:off x="3962403" y="2286000"/>
            <a:ext cx="10374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</a:p>
        </p:txBody>
      </p:sp>
      <p:sp>
        <p:nvSpPr>
          <p:cNvPr id="1226758" name="Text Box 6"/>
          <p:cNvSpPr txBox="1">
            <a:spLocks noChangeArrowheads="1"/>
          </p:cNvSpPr>
          <p:nvPr/>
        </p:nvSpPr>
        <p:spPr bwMode="auto">
          <a:xfrm>
            <a:off x="6084416" y="3892905"/>
            <a:ext cx="86110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Cu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2+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9" name="Text Box 7"/>
          <p:cNvSpPr txBox="1">
            <a:spLocks noChangeArrowheads="1"/>
          </p:cNvSpPr>
          <p:nvPr/>
        </p:nvSpPr>
        <p:spPr bwMode="auto">
          <a:xfrm>
            <a:off x="6738688" y="3892905"/>
            <a:ext cx="69759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O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60" name="Text Box 8"/>
          <p:cNvSpPr txBox="1">
            <a:spLocks noChangeArrowheads="1"/>
          </p:cNvSpPr>
          <p:nvPr/>
        </p:nvSpPr>
        <p:spPr bwMode="auto">
          <a:xfrm>
            <a:off x="5407906" y="2817813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3437207" y="2817812"/>
            <a:ext cx="143658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Cu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-25000" dirty="0">
                <a:latin typeface="Garamond" pitchFamily="18" charset="0"/>
              </a:rPr>
              <a:t>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79" name="Text Box 26"/>
          <p:cNvSpPr txBox="1">
            <a:spLocks noChangeArrowheads="1"/>
          </p:cNvSpPr>
          <p:nvPr/>
        </p:nvSpPr>
        <p:spPr bwMode="auto">
          <a:xfrm>
            <a:off x="7620001" y="5958834"/>
            <a:ext cx="113361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 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80" name="Text Box 26"/>
          <p:cNvSpPr txBox="1">
            <a:spLocks noChangeArrowheads="1"/>
          </p:cNvSpPr>
          <p:nvPr/>
        </p:nvSpPr>
        <p:spPr bwMode="auto">
          <a:xfrm>
            <a:off x="6191094" y="5958834"/>
            <a:ext cx="86911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Garamond" pitchFamily="18" charset="0"/>
              </a:rPr>
              <a:t>Cu</a:t>
            </a:r>
            <a:r>
              <a:rPr lang="en-US" sz="2800" dirty="0" err="1">
                <a:solidFill>
                  <a:srgbClr val="00FF00"/>
                </a:solidFill>
                <a:latin typeface="Garamond" pitchFamily="18" charset="0"/>
              </a:rPr>
              <a:t>O</a:t>
            </a:r>
            <a:endParaRPr lang="en-US" sz="2800" baseline="-250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83" name="Text Box 6"/>
          <p:cNvSpPr txBox="1">
            <a:spLocks noChangeArrowheads="1"/>
          </p:cNvSpPr>
          <p:nvPr/>
        </p:nvSpPr>
        <p:spPr bwMode="auto">
          <a:xfrm>
            <a:off x="3286502" y="3886200"/>
            <a:ext cx="86110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Cu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2+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3962403" y="3886200"/>
            <a:ext cx="10374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</a:p>
        </p:txBody>
      </p:sp>
      <p:sp>
        <p:nvSpPr>
          <p:cNvPr id="85" name="Text Box 8"/>
          <p:cNvSpPr txBox="1">
            <a:spLocks noChangeArrowheads="1"/>
          </p:cNvSpPr>
          <p:nvPr/>
        </p:nvSpPr>
        <p:spPr bwMode="auto">
          <a:xfrm>
            <a:off x="5407906" y="4416109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86" name="Text Box 3"/>
          <p:cNvSpPr txBox="1">
            <a:spLocks noChangeArrowheads="1"/>
          </p:cNvSpPr>
          <p:nvPr/>
        </p:nvSpPr>
        <p:spPr bwMode="auto">
          <a:xfrm>
            <a:off x="3437207" y="4424717"/>
            <a:ext cx="143658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Cu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-25000" dirty="0">
                <a:latin typeface="Garamond" pitchFamily="18" charset="0"/>
              </a:rPr>
              <a:t>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87" name="Text Box 19"/>
          <p:cNvSpPr txBox="1">
            <a:spLocks noChangeArrowheads="1"/>
          </p:cNvSpPr>
          <p:nvPr/>
        </p:nvSpPr>
        <p:spPr bwMode="auto">
          <a:xfrm>
            <a:off x="7933108" y="5404045"/>
            <a:ext cx="804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88" name="Text Box 22"/>
          <p:cNvSpPr txBox="1">
            <a:spLocks noChangeArrowheads="1"/>
          </p:cNvSpPr>
          <p:nvPr/>
        </p:nvSpPr>
        <p:spPr bwMode="auto">
          <a:xfrm>
            <a:off x="6069188" y="5404045"/>
            <a:ext cx="86110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Cu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2+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90" name="Text Box 24"/>
          <p:cNvSpPr txBox="1">
            <a:spLocks noChangeArrowheads="1"/>
          </p:cNvSpPr>
          <p:nvPr/>
        </p:nvSpPr>
        <p:spPr bwMode="auto">
          <a:xfrm>
            <a:off x="6738688" y="5403520"/>
            <a:ext cx="69759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O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91" name="Text Box 25"/>
          <p:cNvSpPr txBox="1">
            <a:spLocks noChangeArrowheads="1"/>
          </p:cNvSpPr>
          <p:nvPr/>
        </p:nvSpPr>
        <p:spPr bwMode="auto">
          <a:xfrm>
            <a:off x="7620000" y="5403520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92" name="Text Box 4"/>
          <p:cNvSpPr txBox="1">
            <a:spLocks noChangeArrowheads="1"/>
          </p:cNvSpPr>
          <p:nvPr/>
        </p:nvSpPr>
        <p:spPr bwMode="auto">
          <a:xfrm>
            <a:off x="3286502" y="5404045"/>
            <a:ext cx="86110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Cu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2+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93" name="Text Box 5"/>
          <p:cNvSpPr txBox="1">
            <a:spLocks noChangeArrowheads="1"/>
          </p:cNvSpPr>
          <p:nvPr/>
        </p:nvSpPr>
        <p:spPr bwMode="auto">
          <a:xfrm>
            <a:off x="3962401" y="5404045"/>
            <a:ext cx="10374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</a:p>
        </p:txBody>
      </p:sp>
      <p:sp>
        <p:nvSpPr>
          <p:cNvPr id="96" name="Text Box 8"/>
          <p:cNvSpPr txBox="1">
            <a:spLocks noChangeArrowheads="1"/>
          </p:cNvSpPr>
          <p:nvPr/>
        </p:nvSpPr>
        <p:spPr bwMode="auto">
          <a:xfrm>
            <a:off x="5410200" y="5958834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97" name="Text Box 3"/>
          <p:cNvSpPr txBox="1">
            <a:spLocks noChangeArrowheads="1"/>
          </p:cNvSpPr>
          <p:nvPr/>
        </p:nvSpPr>
        <p:spPr bwMode="auto">
          <a:xfrm>
            <a:off x="3406868" y="5958834"/>
            <a:ext cx="143658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Cu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-25000" dirty="0">
                <a:latin typeface="Garamond" pitchFamily="18" charset="0"/>
              </a:rPr>
              <a:t>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352800" y="5943658"/>
            <a:ext cx="5440008" cy="5535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8" name="Text Box 16"/>
          <p:cNvSpPr txBox="1">
            <a:spLocks noChangeArrowheads="1"/>
          </p:cNvSpPr>
          <p:nvPr/>
        </p:nvSpPr>
        <p:spPr bwMode="auto">
          <a:xfrm>
            <a:off x="1524000" y="684212"/>
            <a:ext cx="9144000" cy="120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</a:rPr>
              <a:t>Write the balanced chemical equation for the decomposition of copper (II) carbonate. Remember that all 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carbonates</a:t>
            </a:r>
            <a:r>
              <a:rPr lang="en-US" sz="2400" dirty="0">
                <a:latin typeface="Garamond" pitchFamily="18" charset="0"/>
              </a:rPr>
              <a:t> produce 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oxide</a:t>
            </a:r>
            <a:r>
              <a:rPr lang="en-US" sz="2400" dirty="0">
                <a:latin typeface="Garamond" pitchFamily="18" charset="0"/>
              </a:rPr>
              <a:t>, and 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carbon dioxide</a:t>
            </a:r>
            <a:r>
              <a:rPr lang="en-US" sz="2400" dirty="0">
                <a:latin typeface="Garamond" pitchFamily="18" charset="0"/>
              </a:rPr>
              <a:t> upon heating.</a:t>
            </a: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7933108" y="3892905"/>
            <a:ext cx="804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42" name="Text Box 25"/>
          <p:cNvSpPr txBox="1">
            <a:spLocks noChangeArrowheads="1"/>
          </p:cNvSpPr>
          <p:nvPr/>
        </p:nvSpPr>
        <p:spPr bwMode="auto">
          <a:xfrm>
            <a:off x="7620000" y="3901513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43" name="Text Box 8"/>
          <p:cNvSpPr txBox="1">
            <a:spLocks noChangeArrowheads="1"/>
          </p:cNvSpPr>
          <p:nvPr/>
        </p:nvSpPr>
        <p:spPr bwMode="auto">
          <a:xfrm>
            <a:off x="5407906" y="5404045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32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and Balancing Reactions – Decompositions</a:t>
            </a:r>
          </a:p>
        </p:txBody>
      </p:sp>
    </p:spTree>
    <p:extLst>
      <p:ext uri="{BB962C8B-B14F-4D97-AF65-F5344CB8AC3E}">
        <p14:creationId xmlns:p14="http://schemas.microsoft.com/office/powerpoint/2010/main" val="464865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9" dur="indefinite"/>
                                        <p:tgtEl>
                                          <p:spTgt spid="1226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2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" dur="indefinite"/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5" dur="indefinite"/>
                                        <p:tgtEl>
                                          <p:spTgt spid="122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7" dur="indefinite"/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8" dur="indefinite"/>
                                        <p:tgtEl>
                                          <p:spTgt spid="122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4" dur="indefinite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5" dur="indefinite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7" dur="indefinite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8" dur="indefinite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0" dur="indefinite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1" dur="indefinite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3" dur="indefinite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4" dur="indefinite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6" dur="indefinite"/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7" dur="indefinite"/>
                                        <p:tgtEl>
                                          <p:spTgt spid="1226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9" dur="indefinite"/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0" dur="indefinite"/>
                                        <p:tgtEl>
                                          <p:spTgt spid="1226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2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3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5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6" dur="indefinite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6756" grpId="0"/>
      <p:bldP spid="1226756" grpId="1"/>
      <p:bldP spid="1226757" grpId="0"/>
      <p:bldP spid="1226757" grpId="1"/>
      <p:bldP spid="1226758" grpId="0"/>
      <p:bldP spid="1226758" grpId="1"/>
      <p:bldP spid="1226759" grpId="0"/>
      <p:bldP spid="1226759" grpId="1"/>
      <p:bldP spid="1226760" grpId="0"/>
      <p:bldP spid="1226760" grpId="1"/>
      <p:bldP spid="35" grpId="0"/>
      <p:bldP spid="35" grpId="1"/>
      <p:bldP spid="79" grpId="0"/>
      <p:bldP spid="80" grpId="0"/>
      <p:bldP spid="83" grpId="0"/>
      <p:bldP spid="83" grpId="1"/>
      <p:bldP spid="84" grpId="0"/>
      <p:bldP spid="84" grpId="1"/>
      <p:bldP spid="85" grpId="0"/>
      <p:bldP spid="85" grpId="1"/>
      <p:bldP spid="86" grpId="0"/>
      <p:bldP spid="86" grpId="1"/>
      <p:bldP spid="87" grpId="0"/>
      <p:bldP spid="88" grpId="0"/>
      <p:bldP spid="90" grpId="0"/>
      <p:bldP spid="91" grpId="0"/>
      <p:bldP spid="92" grpId="0"/>
      <p:bldP spid="93" grpId="0"/>
      <p:bldP spid="96" grpId="0"/>
      <p:bldP spid="97" grpId="0"/>
      <p:bldP spid="37" grpId="0" animBg="1"/>
      <p:bldP spid="40" grpId="0"/>
      <p:bldP spid="40" grpId="1"/>
      <p:bldP spid="42" grpId="0"/>
      <p:bldP spid="42" grpId="1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Reactions – Double Replacement</a:t>
            </a:r>
          </a:p>
        </p:txBody>
      </p:sp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524001" y="1295401"/>
            <a:ext cx="91440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Garamond" pitchFamily="18" charset="0"/>
              </a:rPr>
              <a:t>3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H</a:t>
            </a:r>
            <a:r>
              <a:rPr lang="en-US" sz="3200" baseline="-25000" dirty="0">
                <a:latin typeface="Garamond" pitchFamily="18" charset="0"/>
              </a:rPr>
              <a:t>2</a:t>
            </a:r>
            <a:r>
              <a:rPr lang="en-US" sz="3200" dirty="0">
                <a:latin typeface="Garamond" pitchFamily="18" charset="0"/>
              </a:rPr>
              <a:t>SO</a:t>
            </a:r>
            <a:r>
              <a:rPr lang="en-US" sz="3200" baseline="-25000" dirty="0">
                <a:latin typeface="Garamond" pitchFamily="18" charset="0"/>
              </a:rPr>
              <a:t>4(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dirty="0">
                <a:latin typeface="Garamond" pitchFamily="18" charset="0"/>
              </a:rPr>
              <a:t> +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Fe(OH)</a:t>
            </a:r>
            <a:r>
              <a:rPr lang="en-US" sz="3200" baseline="-25000" dirty="0">
                <a:latin typeface="Garamond" pitchFamily="18" charset="0"/>
              </a:rPr>
              <a:t>3(s)</a:t>
            </a:r>
            <a:r>
              <a:rPr lang="en-US" sz="3200" baseline="300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6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HOH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(l)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Fe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(SO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4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3(</a:t>
            </a:r>
            <a:r>
              <a:rPr lang="en-US" sz="32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60" name="Text Box 28"/>
          <p:cNvSpPr txBox="1">
            <a:spLocks noChangeArrowheads="1"/>
          </p:cNvSpPr>
          <p:nvPr/>
        </p:nvSpPr>
        <p:spPr bwMode="auto">
          <a:xfrm>
            <a:off x="1676401" y="609601"/>
            <a:ext cx="12732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Step 4: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540778" y="4163390"/>
            <a:ext cx="49722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H</a:t>
            </a: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2207354" y="4758766"/>
            <a:ext cx="83064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SO</a:t>
            </a:r>
            <a:r>
              <a:rPr lang="en-US" sz="3200" baseline="-25000" dirty="0">
                <a:latin typeface="Garamond" pitchFamily="18" charset="0"/>
              </a:rPr>
              <a:t>4</a:t>
            </a: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469028" y="5347064"/>
            <a:ext cx="56897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Fe</a:t>
            </a:r>
          </a:p>
        </p:txBody>
      </p:sp>
      <p:sp>
        <p:nvSpPr>
          <p:cNvPr id="8" name="Text Box 28"/>
          <p:cNvSpPr txBox="1">
            <a:spLocks noChangeArrowheads="1"/>
          </p:cNvSpPr>
          <p:nvPr/>
        </p:nvSpPr>
        <p:spPr bwMode="auto">
          <a:xfrm>
            <a:off x="2220178" y="5938900"/>
            <a:ext cx="81782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OH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3429000" y="416339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3433004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3433004" y="5347064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3429000" y="593890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3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8153400" y="416339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8157404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3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8157404" y="5347064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8153400" y="593890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1524001" y="1295401"/>
            <a:ext cx="91440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Garamond" pitchFamily="18" charset="0"/>
              </a:rPr>
              <a:t>3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H</a:t>
            </a:r>
            <a:r>
              <a:rPr lang="en-US" sz="3200" baseline="-25000" dirty="0">
                <a:latin typeface="Garamond" pitchFamily="18" charset="0"/>
              </a:rPr>
              <a:t>2</a:t>
            </a:r>
            <a:r>
              <a:rPr lang="en-US" sz="3200" dirty="0">
                <a:latin typeface="Garamond" pitchFamily="18" charset="0"/>
              </a:rPr>
              <a:t>SO</a:t>
            </a:r>
            <a:r>
              <a:rPr lang="en-US" sz="3200" baseline="-25000" dirty="0">
                <a:latin typeface="Garamond" pitchFamily="18" charset="0"/>
              </a:rPr>
              <a:t>4(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dirty="0">
                <a:latin typeface="Garamond" pitchFamily="18" charset="0"/>
              </a:rPr>
              <a:t> +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Fe(OH)</a:t>
            </a:r>
            <a:r>
              <a:rPr lang="en-US" sz="3200" baseline="-25000" dirty="0">
                <a:latin typeface="Garamond" pitchFamily="18" charset="0"/>
              </a:rPr>
              <a:t>3(s)</a:t>
            </a:r>
            <a:r>
              <a:rPr lang="en-US" sz="3200" baseline="300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6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HOH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(l)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Fe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(SO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4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3(</a:t>
            </a:r>
            <a:r>
              <a:rPr lang="en-US" sz="32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4304913" y="416339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4308918" y="4758766"/>
            <a:ext cx="34653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4308917" y="5347064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4304913" y="593890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1524001" y="1295401"/>
            <a:ext cx="91440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3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H</a:t>
            </a:r>
            <a:r>
              <a:rPr lang="en-US" sz="3200" baseline="-25000" dirty="0">
                <a:latin typeface="Garamond" pitchFamily="18" charset="0"/>
              </a:rPr>
              <a:t>2</a:t>
            </a:r>
            <a:r>
              <a:rPr lang="en-US" sz="3200" dirty="0">
                <a:latin typeface="Garamond" pitchFamily="18" charset="0"/>
              </a:rPr>
              <a:t>SO</a:t>
            </a:r>
            <a:r>
              <a:rPr lang="en-US" sz="3200" baseline="-25000" dirty="0">
                <a:latin typeface="Garamond" pitchFamily="18" charset="0"/>
              </a:rPr>
              <a:t>4(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dirty="0">
                <a:latin typeface="Garamond" pitchFamily="18" charset="0"/>
              </a:rPr>
              <a:t> +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Fe(OH)</a:t>
            </a:r>
            <a:r>
              <a:rPr lang="en-US" sz="3200" baseline="-25000" dirty="0">
                <a:latin typeface="Garamond" pitchFamily="18" charset="0"/>
              </a:rPr>
              <a:t>3(s)</a:t>
            </a:r>
            <a:r>
              <a:rPr lang="en-US" sz="3200" baseline="300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6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HOH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(l)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Fe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(SO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4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3(</a:t>
            </a:r>
            <a:r>
              <a:rPr lang="en-US" sz="32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5143113" y="416339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5147117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5147117" y="5347064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5143113" y="5938900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1524001" y="1295401"/>
            <a:ext cx="91440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3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H</a:t>
            </a:r>
            <a:r>
              <a:rPr lang="en-US" sz="3200" baseline="-25000" dirty="0">
                <a:latin typeface="Garamond" pitchFamily="18" charset="0"/>
              </a:rPr>
              <a:t>2</a:t>
            </a:r>
            <a:r>
              <a:rPr lang="en-US" sz="3200" dirty="0">
                <a:latin typeface="Garamond" pitchFamily="18" charset="0"/>
              </a:rPr>
              <a:t>SO</a:t>
            </a:r>
            <a:r>
              <a:rPr lang="en-US" sz="3200" baseline="-25000" dirty="0">
                <a:latin typeface="Garamond" pitchFamily="18" charset="0"/>
              </a:rPr>
              <a:t>4(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dirty="0">
                <a:latin typeface="Garamond" pitchFamily="18" charset="0"/>
              </a:rPr>
              <a:t> +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Fe(OH)</a:t>
            </a:r>
            <a:r>
              <a:rPr lang="en-US" sz="3200" baseline="-25000" dirty="0">
                <a:latin typeface="Garamond" pitchFamily="18" charset="0"/>
              </a:rPr>
              <a:t>3(s)</a:t>
            </a:r>
            <a:r>
              <a:rPr lang="en-US" sz="3200" baseline="300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rgbClr val="00FF00"/>
                </a:solidFill>
                <a:latin typeface="Garamond" pitchFamily="18" charset="0"/>
                <a:sym typeface="Wingdings" pitchFamily="2" charset="2"/>
              </a:rPr>
              <a:t>6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HOH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(l)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Fe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(SO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4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3(</a:t>
            </a:r>
            <a:r>
              <a:rPr lang="en-US" sz="32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9016474" y="4170468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9020478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34" name="Text Box 28"/>
          <p:cNvSpPr txBox="1">
            <a:spLocks noChangeArrowheads="1"/>
          </p:cNvSpPr>
          <p:nvPr/>
        </p:nvSpPr>
        <p:spPr bwMode="auto">
          <a:xfrm>
            <a:off x="9020478" y="5354142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35" name="Text Box 28"/>
          <p:cNvSpPr txBox="1">
            <a:spLocks noChangeArrowheads="1"/>
          </p:cNvSpPr>
          <p:nvPr/>
        </p:nvSpPr>
        <p:spPr bwMode="auto">
          <a:xfrm>
            <a:off x="9016474" y="5945978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55861" y="366113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980261" y="366113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304913" y="3661139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108630" y="3661139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9020478" y="3661139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endParaRPr lang="en-US" dirty="0"/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7172946" y="4163390"/>
            <a:ext cx="49722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H</a:t>
            </a: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6839522" y="4758766"/>
            <a:ext cx="83064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SO</a:t>
            </a:r>
            <a:r>
              <a:rPr lang="en-US" sz="3200" baseline="-25000" dirty="0">
                <a:latin typeface="Garamond" pitchFamily="18" charset="0"/>
              </a:rPr>
              <a:t>4</a:t>
            </a: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7101196" y="5347064"/>
            <a:ext cx="56897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Fe</a:t>
            </a:r>
          </a:p>
        </p:txBody>
      </p:sp>
      <p:sp>
        <p:nvSpPr>
          <p:cNvPr id="44" name="Text Box 28"/>
          <p:cNvSpPr txBox="1">
            <a:spLocks noChangeArrowheads="1"/>
          </p:cNvSpPr>
          <p:nvPr/>
        </p:nvSpPr>
        <p:spPr bwMode="auto">
          <a:xfrm>
            <a:off x="6852346" y="5938900"/>
            <a:ext cx="817822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OH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88821" y="2438400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</p:spTree>
    <p:extLst>
      <p:ext uri="{BB962C8B-B14F-4D97-AF65-F5344CB8AC3E}">
        <p14:creationId xmlns:p14="http://schemas.microsoft.com/office/powerpoint/2010/main" val="2054023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" grpId="0"/>
      <p:bldP spid="6" grpId="0"/>
      <p:bldP spid="7" grpId="0"/>
      <p:bldP spid="8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1" grpId="1"/>
      <p:bldP spid="22" grpId="0"/>
      <p:bldP spid="23" grpId="0"/>
      <p:bldP spid="24" grpId="0"/>
      <p:bldP spid="25" grpId="0"/>
      <p:bldP spid="26" grpId="0"/>
      <p:bldP spid="26" grpId="1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2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and Balancing Reactions – Decompositions</a:t>
            </a:r>
          </a:p>
        </p:txBody>
      </p:sp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524001" y="1244042"/>
            <a:ext cx="91440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CuCO</a:t>
            </a:r>
            <a:r>
              <a:rPr lang="en-US" sz="3200" baseline="-25000" dirty="0">
                <a:latin typeface="Garamond" pitchFamily="18" charset="0"/>
              </a:rPr>
              <a:t>3(s)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 err="1">
                <a:latin typeface="Garamond" pitchFamily="18" charset="0"/>
                <a:sym typeface="Wingdings" pitchFamily="2" charset="2"/>
              </a:rPr>
              <a:t>CuO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(s)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 +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2(g)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974151" y="4166929"/>
            <a:ext cx="6463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Cu</a:t>
            </a: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3076743" y="4758766"/>
            <a:ext cx="44592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</a:t>
            </a:r>
            <a:endParaRPr lang="en-US" sz="3200" baseline="-25000" dirty="0">
              <a:latin typeface="Garamond" pitchFamily="18" charset="0"/>
            </a:endParaRP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3047088" y="5350603"/>
            <a:ext cx="50523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O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4021863" y="416692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4021863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4021863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3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8441464" y="416692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8441464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8441464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3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48725" y="366113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268326" y="366113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7381885" y="4166929"/>
            <a:ext cx="6463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Cu</a:t>
            </a: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7484477" y="4758766"/>
            <a:ext cx="44592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</a:t>
            </a:r>
            <a:endParaRPr lang="en-US" sz="3200" baseline="-25000" dirty="0">
              <a:latin typeface="Garamond" pitchFamily="18" charset="0"/>
            </a:endParaRP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7454822" y="5350603"/>
            <a:ext cx="50523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88821" y="2404534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</p:spTree>
    <p:extLst>
      <p:ext uri="{BB962C8B-B14F-4D97-AF65-F5344CB8AC3E}">
        <p14:creationId xmlns:p14="http://schemas.microsoft.com/office/powerpoint/2010/main" val="732889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3" grpId="0"/>
      <p:bldP spid="14" grpId="0"/>
      <p:bldP spid="15" grpId="0"/>
      <p:bldP spid="17" grpId="0"/>
      <p:bldP spid="18" grpId="0"/>
      <p:bldP spid="19" grpId="0"/>
      <p:bldP spid="2" grpId="0"/>
      <p:bldP spid="37" grpId="0"/>
      <p:bldP spid="41" grpId="0"/>
      <p:bldP spid="42" grpId="0"/>
      <p:bldP spid="43" grpId="0"/>
      <p:bldP spid="3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56" name="Text Box 4"/>
          <p:cNvSpPr txBox="1">
            <a:spLocks noChangeArrowheads="1"/>
          </p:cNvSpPr>
          <p:nvPr/>
        </p:nvSpPr>
        <p:spPr bwMode="auto">
          <a:xfrm>
            <a:off x="3286501" y="2286000"/>
            <a:ext cx="804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Cr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7" name="Text Box 5"/>
          <p:cNvSpPr txBox="1">
            <a:spLocks noChangeArrowheads="1"/>
          </p:cNvSpPr>
          <p:nvPr/>
        </p:nvSpPr>
        <p:spPr bwMode="auto">
          <a:xfrm>
            <a:off x="3962403" y="2286000"/>
            <a:ext cx="10374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</a:p>
        </p:txBody>
      </p:sp>
      <p:sp>
        <p:nvSpPr>
          <p:cNvPr id="1226758" name="Text Box 6"/>
          <p:cNvSpPr txBox="1">
            <a:spLocks noChangeArrowheads="1"/>
          </p:cNvSpPr>
          <p:nvPr/>
        </p:nvSpPr>
        <p:spPr bwMode="auto">
          <a:xfrm>
            <a:off x="6084415" y="3892905"/>
            <a:ext cx="804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Cr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9" name="Text Box 7"/>
          <p:cNvSpPr txBox="1">
            <a:spLocks noChangeArrowheads="1"/>
          </p:cNvSpPr>
          <p:nvPr/>
        </p:nvSpPr>
        <p:spPr bwMode="auto">
          <a:xfrm>
            <a:off x="6738688" y="3892905"/>
            <a:ext cx="69759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O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60" name="Text Box 8"/>
          <p:cNvSpPr txBox="1">
            <a:spLocks noChangeArrowheads="1"/>
          </p:cNvSpPr>
          <p:nvPr/>
        </p:nvSpPr>
        <p:spPr bwMode="auto">
          <a:xfrm>
            <a:off x="5407906" y="2817813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3437207" y="2817812"/>
            <a:ext cx="181328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Cr</a:t>
            </a:r>
            <a:r>
              <a:rPr lang="en-US" sz="2800" baseline="-25000" dirty="0">
                <a:latin typeface="Garamond" pitchFamily="18" charset="0"/>
              </a:rPr>
              <a:t>2</a:t>
            </a:r>
            <a:r>
              <a:rPr lang="en-US" sz="2800" dirty="0">
                <a:latin typeface="Garamond" pitchFamily="18" charset="0"/>
              </a:rPr>
              <a:t>(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3(s)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79" name="Text Box 26"/>
          <p:cNvSpPr txBox="1">
            <a:spLocks noChangeArrowheads="1"/>
          </p:cNvSpPr>
          <p:nvPr/>
        </p:nvSpPr>
        <p:spPr bwMode="auto">
          <a:xfrm>
            <a:off x="7620001" y="5958834"/>
            <a:ext cx="113361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 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80" name="Text Box 26"/>
          <p:cNvSpPr txBox="1">
            <a:spLocks noChangeArrowheads="1"/>
          </p:cNvSpPr>
          <p:nvPr/>
        </p:nvSpPr>
        <p:spPr bwMode="auto">
          <a:xfrm>
            <a:off x="6191095" y="5958834"/>
            <a:ext cx="10374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Cr</a:t>
            </a:r>
            <a:r>
              <a:rPr lang="en-US" sz="2800" baseline="-25000" dirty="0">
                <a:latin typeface="Garamond" pitchFamily="18" charset="0"/>
              </a:rPr>
              <a:t>2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O</a:t>
            </a:r>
            <a:r>
              <a:rPr lang="en-US" sz="2800" baseline="-25000" dirty="0">
                <a:latin typeface="Garamond" pitchFamily="18" charset="0"/>
              </a:rPr>
              <a:t>3</a:t>
            </a:r>
          </a:p>
        </p:txBody>
      </p:sp>
      <p:sp>
        <p:nvSpPr>
          <p:cNvPr id="83" name="Text Box 6"/>
          <p:cNvSpPr txBox="1">
            <a:spLocks noChangeArrowheads="1"/>
          </p:cNvSpPr>
          <p:nvPr/>
        </p:nvSpPr>
        <p:spPr bwMode="auto">
          <a:xfrm>
            <a:off x="3286501" y="3886200"/>
            <a:ext cx="804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Cr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3962403" y="3886200"/>
            <a:ext cx="10374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</a:p>
        </p:txBody>
      </p:sp>
      <p:sp>
        <p:nvSpPr>
          <p:cNvPr id="85" name="Text Box 8"/>
          <p:cNvSpPr txBox="1">
            <a:spLocks noChangeArrowheads="1"/>
          </p:cNvSpPr>
          <p:nvPr/>
        </p:nvSpPr>
        <p:spPr bwMode="auto">
          <a:xfrm>
            <a:off x="5407906" y="4416109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86" name="Text Box 3"/>
          <p:cNvSpPr txBox="1">
            <a:spLocks noChangeArrowheads="1"/>
          </p:cNvSpPr>
          <p:nvPr/>
        </p:nvSpPr>
        <p:spPr bwMode="auto">
          <a:xfrm>
            <a:off x="3437207" y="4424717"/>
            <a:ext cx="181328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Cr</a:t>
            </a:r>
            <a:r>
              <a:rPr lang="en-US" sz="2800" baseline="-25000" dirty="0">
                <a:latin typeface="Garamond" pitchFamily="18" charset="0"/>
              </a:rPr>
              <a:t>2</a:t>
            </a:r>
            <a:r>
              <a:rPr lang="en-US" sz="2800" dirty="0">
                <a:latin typeface="Garamond" pitchFamily="18" charset="0"/>
              </a:rPr>
              <a:t>(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3(s)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87" name="Text Box 19"/>
          <p:cNvSpPr txBox="1">
            <a:spLocks noChangeArrowheads="1"/>
          </p:cNvSpPr>
          <p:nvPr/>
        </p:nvSpPr>
        <p:spPr bwMode="auto">
          <a:xfrm>
            <a:off x="7933108" y="5404045"/>
            <a:ext cx="804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88" name="Text Box 22"/>
          <p:cNvSpPr txBox="1">
            <a:spLocks noChangeArrowheads="1"/>
          </p:cNvSpPr>
          <p:nvPr/>
        </p:nvSpPr>
        <p:spPr bwMode="auto">
          <a:xfrm>
            <a:off x="6069187" y="5404045"/>
            <a:ext cx="804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Cr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90" name="Text Box 24"/>
          <p:cNvSpPr txBox="1">
            <a:spLocks noChangeArrowheads="1"/>
          </p:cNvSpPr>
          <p:nvPr/>
        </p:nvSpPr>
        <p:spPr bwMode="auto">
          <a:xfrm>
            <a:off x="6738688" y="5403520"/>
            <a:ext cx="69759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O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91" name="Text Box 25"/>
          <p:cNvSpPr txBox="1">
            <a:spLocks noChangeArrowheads="1"/>
          </p:cNvSpPr>
          <p:nvPr/>
        </p:nvSpPr>
        <p:spPr bwMode="auto">
          <a:xfrm>
            <a:off x="7620000" y="5403520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92" name="Text Box 4"/>
          <p:cNvSpPr txBox="1">
            <a:spLocks noChangeArrowheads="1"/>
          </p:cNvSpPr>
          <p:nvPr/>
        </p:nvSpPr>
        <p:spPr bwMode="auto">
          <a:xfrm>
            <a:off x="3286501" y="5404045"/>
            <a:ext cx="804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Cr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93" name="Text Box 5"/>
          <p:cNvSpPr txBox="1">
            <a:spLocks noChangeArrowheads="1"/>
          </p:cNvSpPr>
          <p:nvPr/>
        </p:nvSpPr>
        <p:spPr bwMode="auto">
          <a:xfrm>
            <a:off x="3962401" y="5404045"/>
            <a:ext cx="10374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</a:p>
        </p:txBody>
      </p:sp>
      <p:sp>
        <p:nvSpPr>
          <p:cNvPr id="96" name="Text Box 8"/>
          <p:cNvSpPr txBox="1">
            <a:spLocks noChangeArrowheads="1"/>
          </p:cNvSpPr>
          <p:nvPr/>
        </p:nvSpPr>
        <p:spPr bwMode="auto">
          <a:xfrm>
            <a:off x="5410200" y="5958834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97" name="Text Box 3"/>
          <p:cNvSpPr txBox="1">
            <a:spLocks noChangeArrowheads="1"/>
          </p:cNvSpPr>
          <p:nvPr/>
        </p:nvSpPr>
        <p:spPr bwMode="auto">
          <a:xfrm>
            <a:off x="3406868" y="5958834"/>
            <a:ext cx="181328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Cr</a:t>
            </a:r>
            <a:r>
              <a:rPr lang="en-US" sz="2800" baseline="-25000" dirty="0">
                <a:latin typeface="Garamond" pitchFamily="18" charset="0"/>
              </a:rPr>
              <a:t>2</a:t>
            </a:r>
            <a:r>
              <a:rPr lang="en-US" sz="2800" dirty="0">
                <a:latin typeface="Garamond" pitchFamily="18" charset="0"/>
              </a:rPr>
              <a:t>(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3(s)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352800" y="5943658"/>
            <a:ext cx="5440008" cy="5535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8" name="Text Box 16"/>
          <p:cNvSpPr txBox="1">
            <a:spLocks noChangeArrowheads="1"/>
          </p:cNvSpPr>
          <p:nvPr/>
        </p:nvSpPr>
        <p:spPr bwMode="auto">
          <a:xfrm>
            <a:off x="1524000" y="684212"/>
            <a:ext cx="9144000" cy="120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</a:rPr>
              <a:t>Write the balanced chemical equation for the decomposition of chromium (III) carbonate. Remember that all 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carbonates</a:t>
            </a:r>
            <a:r>
              <a:rPr lang="en-US" sz="2400" dirty="0">
                <a:latin typeface="Garamond" pitchFamily="18" charset="0"/>
              </a:rPr>
              <a:t> produce 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oxide</a:t>
            </a:r>
            <a:r>
              <a:rPr lang="en-US" sz="2400" dirty="0">
                <a:latin typeface="Garamond" pitchFamily="18" charset="0"/>
              </a:rPr>
              <a:t>, and 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carbon dioxide</a:t>
            </a:r>
            <a:r>
              <a:rPr lang="en-US" sz="2400" dirty="0">
                <a:latin typeface="Garamond" pitchFamily="18" charset="0"/>
              </a:rPr>
              <a:t> upon heating.</a:t>
            </a: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7933108" y="3892905"/>
            <a:ext cx="804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42" name="Text Box 25"/>
          <p:cNvSpPr txBox="1">
            <a:spLocks noChangeArrowheads="1"/>
          </p:cNvSpPr>
          <p:nvPr/>
        </p:nvSpPr>
        <p:spPr bwMode="auto">
          <a:xfrm>
            <a:off x="7620000" y="3901513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43" name="Text Box 8"/>
          <p:cNvSpPr txBox="1">
            <a:spLocks noChangeArrowheads="1"/>
          </p:cNvSpPr>
          <p:nvPr/>
        </p:nvSpPr>
        <p:spPr bwMode="auto">
          <a:xfrm>
            <a:off x="5407906" y="5404045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32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and Balancing Reactions – Decompositions</a:t>
            </a:r>
          </a:p>
        </p:txBody>
      </p:sp>
    </p:spTree>
    <p:extLst>
      <p:ext uri="{BB962C8B-B14F-4D97-AF65-F5344CB8AC3E}">
        <p14:creationId xmlns:p14="http://schemas.microsoft.com/office/powerpoint/2010/main" val="787904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9" dur="indefinite"/>
                                        <p:tgtEl>
                                          <p:spTgt spid="1226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2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" dur="indefinite"/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5" dur="indefinite"/>
                                        <p:tgtEl>
                                          <p:spTgt spid="122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7" dur="indefinite"/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8" dur="indefinite"/>
                                        <p:tgtEl>
                                          <p:spTgt spid="122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4" dur="indefinite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5" dur="indefinite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7" dur="indefinite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8" dur="indefinite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0" dur="indefinite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1" dur="indefinite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3" dur="indefinite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4" dur="indefinite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6" dur="indefinite"/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7" dur="indefinite"/>
                                        <p:tgtEl>
                                          <p:spTgt spid="1226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9" dur="indefinite"/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0" dur="indefinite"/>
                                        <p:tgtEl>
                                          <p:spTgt spid="1226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2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3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5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6" dur="indefinite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6756" grpId="0"/>
      <p:bldP spid="1226756" grpId="1"/>
      <p:bldP spid="1226757" grpId="0"/>
      <p:bldP spid="1226757" grpId="1"/>
      <p:bldP spid="1226758" grpId="0"/>
      <p:bldP spid="1226758" grpId="1"/>
      <p:bldP spid="1226759" grpId="0"/>
      <p:bldP spid="1226759" grpId="1"/>
      <p:bldP spid="1226760" grpId="0"/>
      <p:bldP spid="1226760" grpId="1"/>
      <p:bldP spid="35" grpId="0"/>
      <p:bldP spid="35" grpId="1"/>
      <p:bldP spid="79" grpId="0"/>
      <p:bldP spid="80" grpId="0"/>
      <p:bldP spid="83" grpId="0"/>
      <p:bldP spid="83" grpId="1"/>
      <p:bldP spid="84" grpId="0"/>
      <p:bldP spid="84" grpId="1"/>
      <p:bldP spid="85" grpId="0"/>
      <p:bldP spid="85" grpId="1"/>
      <p:bldP spid="86" grpId="0"/>
      <p:bldP spid="86" grpId="1"/>
      <p:bldP spid="87" grpId="0"/>
      <p:bldP spid="88" grpId="0"/>
      <p:bldP spid="90" grpId="0"/>
      <p:bldP spid="91" grpId="0"/>
      <p:bldP spid="92" grpId="0"/>
      <p:bldP spid="93" grpId="0"/>
      <p:bldP spid="96" grpId="0"/>
      <p:bldP spid="97" grpId="0"/>
      <p:bldP spid="37" grpId="0" animBg="1"/>
      <p:bldP spid="40" grpId="0"/>
      <p:bldP spid="40" grpId="1"/>
      <p:bldP spid="42" grpId="0"/>
      <p:bldP spid="42" grpId="1"/>
      <p:bldP spid="43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and Balancing Reactions – Decompositions</a:t>
            </a:r>
          </a:p>
        </p:txBody>
      </p:sp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524001" y="1167842"/>
            <a:ext cx="91440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Cr</a:t>
            </a:r>
            <a:r>
              <a:rPr lang="en-US" sz="3200" baseline="-25000" dirty="0">
                <a:latin typeface="Garamond" pitchFamily="18" charset="0"/>
              </a:rPr>
              <a:t>2</a:t>
            </a:r>
            <a:r>
              <a:rPr lang="en-US" sz="3200" dirty="0">
                <a:latin typeface="Garamond" pitchFamily="18" charset="0"/>
              </a:rPr>
              <a:t>(CO</a:t>
            </a:r>
            <a:r>
              <a:rPr lang="en-US" sz="3200" baseline="-25000" dirty="0">
                <a:latin typeface="Garamond" pitchFamily="18" charset="0"/>
              </a:rPr>
              <a:t>3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3(s)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Cr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3(s)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2(g)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895600" y="4166929"/>
            <a:ext cx="58218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Cr</a:t>
            </a: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2963727" y="4758766"/>
            <a:ext cx="44592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</a:t>
            </a:r>
            <a:endParaRPr lang="en-US" sz="3200" baseline="-25000" dirty="0">
              <a:latin typeface="Garamond" pitchFamily="18" charset="0"/>
            </a:endParaRP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934072" y="5350603"/>
            <a:ext cx="50523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O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3943312" y="416692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3943312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3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3943312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9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8365264" y="416692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8365264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8365264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5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1525343" y="1167842"/>
            <a:ext cx="914265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</a:rPr>
              <a:t>Cr</a:t>
            </a:r>
            <a:r>
              <a:rPr lang="en-US" sz="3200" baseline="-25000" dirty="0">
                <a:latin typeface="Garamond" pitchFamily="18" charset="0"/>
              </a:rPr>
              <a:t>2</a:t>
            </a:r>
            <a:r>
              <a:rPr lang="en-US" sz="3200" dirty="0">
                <a:latin typeface="Garamond" pitchFamily="18" charset="0"/>
              </a:rPr>
              <a:t>(CO</a:t>
            </a:r>
            <a:r>
              <a:rPr lang="en-US" sz="3200" baseline="-25000" dirty="0">
                <a:latin typeface="Garamond" pitchFamily="18" charset="0"/>
              </a:rPr>
              <a:t>3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3(s)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Cr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3(s)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2(g)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9211365" y="416692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9211365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9211365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9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770174" y="366113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192126" y="366113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198526" y="3661139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endParaRPr lang="en-US" dirty="0"/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7305685" y="4166929"/>
            <a:ext cx="58218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Cr</a:t>
            </a: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7373812" y="4758766"/>
            <a:ext cx="44592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</a:t>
            </a:r>
            <a:endParaRPr lang="en-US" sz="3200" baseline="-25000" dirty="0">
              <a:latin typeface="Garamond" pitchFamily="18" charset="0"/>
            </a:endParaRP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7344157" y="5350603"/>
            <a:ext cx="50523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88820" y="2438400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</p:spTree>
    <p:extLst>
      <p:ext uri="{BB962C8B-B14F-4D97-AF65-F5344CB8AC3E}">
        <p14:creationId xmlns:p14="http://schemas.microsoft.com/office/powerpoint/2010/main" val="1170607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" grpId="0"/>
      <p:bldP spid="6" grpId="0"/>
      <p:bldP spid="7" grpId="0"/>
      <p:bldP spid="13" grpId="0"/>
      <p:bldP spid="14" grpId="0"/>
      <p:bldP spid="15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2" grpId="0"/>
      <p:bldP spid="37" grpId="0"/>
      <p:bldP spid="38" grpId="0"/>
      <p:bldP spid="41" grpId="0"/>
      <p:bldP spid="42" grpId="0"/>
      <p:bldP spid="43" grpId="0"/>
      <p:bldP spid="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56" name="Text Box 4"/>
          <p:cNvSpPr txBox="1">
            <a:spLocks noChangeArrowheads="1"/>
          </p:cNvSpPr>
          <p:nvPr/>
        </p:nvSpPr>
        <p:spPr bwMode="auto">
          <a:xfrm>
            <a:off x="3360751" y="2286000"/>
            <a:ext cx="9396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Mn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4+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7" name="Text Box 5"/>
          <p:cNvSpPr txBox="1">
            <a:spLocks noChangeArrowheads="1"/>
          </p:cNvSpPr>
          <p:nvPr/>
        </p:nvSpPr>
        <p:spPr bwMode="auto">
          <a:xfrm>
            <a:off x="4112852" y="2286000"/>
            <a:ext cx="10374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</a:p>
        </p:txBody>
      </p:sp>
      <p:sp>
        <p:nvSpPr>
          <p:cNvPr id="1226758" name="Text Box 6"/>
          <p:cNvSpPr txBox="1">
            <a:spLocks noChangeArrowheads="1"/>
          </p:cNvSpPr>
          <p:nvPr/>
        </p:nvSpPr>
        <p:spPr bwMode="auto">
          <a:xfrm>
            <a:off x="6084416" y="3892905"/>
            <a:ext cx="9396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Mn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4+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9" name="Text Box 7"/>
          <p:cNvSpPr txBox="1">
            <a:spLocks noChangeArrowheads="1"/>
          </p:cNvSpPr>
          <p:nvPr/>
        </p:nvSpPr>
        <p:spPr bwMode="auto">
          <a:xfrm>
            <a:off x="6814888" y="3892905"/>
            <a:ext cx="69759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O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60" name="Text Box 8"/>
          <p:cNvSpPr txBox="1">
            <a:spLocks noChangeArrowheads="1"/>
          </p:cNvSpPr>
          <p:nvPr/>
        </p:nvSpPr>
        <p:spPr bwMode="auto">
          <a:xfrm>
            <a:off x="5407906" y="2817813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3437207" y="2817812"/>
            <a:ext cx="183572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Garamond" pitchFamily="18" charset="0"/>
              </a:rPr>
              <a:t>Mn</a:t>
            </a:r>
            <a:r>
              <a:rPr lang="en-US" sz="2800" dirty="0">
                <a:latin typeface="Garamond" pitchFamily="18" charset="0"/>
              </a:rPr>
              <a:t>(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2(s)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79" name="Text Box 26"/>
          <p:cNvSpPr txBox="1">
            <a:spLocks noChangeArrowheads="1"/>
          </p:cNvSpPr>
          <p:nvPr/>
        </p:nvSpPr>
        <p:spPr bwMode="auto">
          <a:xfrm>
            <a:off x="7620001" y="5958834"/>
            <a:ext cx="113361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  <a:r>
              <a:rPr lang="en-US" sz="2800" dirty="0">
                <a:solidFill>
                  <a:srgbClr val="00B0F0"/>
                </a:solidFill>
                <a:latin typeface="Garamond" pitchFamily="18" charset="0"/>
              </a:rPr>
              <a:t> 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80" name="Text Box 26"/>
          <p:cNvSpPr txBox="1">
            <a:spLocks noChangeArrowheads="1"/>
          </p:cNvSpPr>
          <p:nvPr/>
        </p:nvSpPr>
        <p:spPr bwMode="auto">
          <a:xfrm>
            <a:off x="6191095" y="5958834"/>
            <a:ext cx="1059875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Mn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O</a:t>
            </a:r>
            <a:r>
              <a:rPr lang="en-US" sz="2800" baseline="-25000" dirty="0">
                <a:latin typeface="Garamond" pitchFamily="18" charset="0"/>
              </a:rPr>
              <a:t>2</a:t>
            </a:r>
          </a:p>
        </p:txBody>
      </p:sp>
      <p:sp>
        <p:nvSpPr>
          <p:cNvPr id="83" name="Text Box 6"/>
          <p:cNvSpPr txBox="1">
            <a:spLocks noChangeArrowheads="1"/>
          </p:cNvSpPr>
          <p:nvPr/>
        </p:nvSpPr>
        <p:spPr bwMode="auto">
          <a:xfrm>
            <a:off x="3360751" y="3886200"/>
            <a:ext cx="9396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Mn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4+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4112852" y="3886200"/>
            <a:ext cx="10374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</a:p>
        </p:txBody>
      </p:sp>
      <p:sp>
        <p:nvSpPr>
          <p:cNvPr id="85" name="Text Box 8"/>
          <p:cNvSpPr txBox="1">
            <a:spLocks noChangeArrowheads="1"/>
          </p:cNvSpPr>
          <p:nvPr/>
        </p:nvSpPr>
        <p:spPr bwMode="auto">
          <a:xfrm>
            <a:off x="5407906" y="4416109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86" name="Text Box 3"/>
          <p:cNvSpPr txBox="1">
            <a:spLocks noChangeArrowheads="1"/>
          </p:cNvSpPr>
          <p:nvPr/>
        </p:nvSpPr>
        <p:spPr bwMode="auto">
          <a:xfrm>
            <a:off x="3437207" y="4424717"/>
            <a:ext cx="183572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Garamond" pitchFamily="18" charset="0"/>
              </a:rPr>
              <a:t>Mn</a:t>
            </a:r>
            <a:r>
              <a:rPr lang="en-US" sz="2800" dirty="0">
                <a:latin typeface="Garamond" pitchFamily="18" charset="0"/>
              </a:rPr>
              <a:t>(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2(s)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87" name="Text Box 19"/>
          <p:cNvSpPr txBox="1">
            <a:spLocks noChangeArrowheads="1"/>
          </p:cNvSpPr>
          <p:nvPr/>
        </p:nvSpPr>
        <p:spPr bwMode="auto">
          <a:xfrm>
            <a:off x="7933108" y="5404045"/>
            <a:ext cx="804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88" name="Text Box 22"/>
          <p:cNvSpPr txBox="1">
            <a:spLocks noChangeArrowheads="1"/>
          </p:cNvSpPr>
          <p:nvPr/>
        </p:nvSpPr>
        <p:spPr bwMode="auto">
          <a:xfrm>
            <a:off x="6069188" y="5404045"/>
            <a:ext cx="9396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Mn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4+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90" name="Text Box 24"/>
          <p:cNvSpPr txBox="1">
            <a:spLocks noChangeArrowheads="1"/>
          </p:cNvSpPr>
          <p:nvPr/>
        </p:nvSpPr>
        <p:spPr bwMode="auto">
          <a:xfrm>
            <a:off x="6814888" y="5403520"/>
            <a:ext cx="697597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O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91" name="Text Box 25"/>
          <p:cNvSpPr txBox="1">
            <a:spLocks noChangeArrowheads="1"/>
          </p:cNvSpPr>
          <p:nvPr/>
        </p:nvSpPr>
        <p:spPr bwMode="auto">
          <a:xfrm>
            <a:off x="7620000" y="5403520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92" name="Text Box 4"/>
          <p:cNvSpPr txBox="1">
            <a:spLocks noChangeArrowheads="1"/>
          </p:cNvSpPr>
          <p:nvPr/>
        </p:nvSpPr>
        <p:spPr bwMode="auto">
          <a:xfrm>
            <a:off x="3360751" y="5404045"/>
            <a:ext cx="9396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Mn</a:t>
            </a:r>
            <a:r>
              <a:rPr lang="en-US" sz="2800" baseline="30000" dirty="0">
                <a:solidFill>
                  <a:srgbClr val="FF0000"/>
                </a:solidFill>
                <a:latin typeface="Garamond" pitchFamily="18" charset="0"/>
              </a:rPr>
              <a:t>4+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93" name="Text Box 5"/>
          <p:cNvSpPr txBox="1">
            <a:spLocks noChangeArrowheads="1"/>
          </p:cNvSpPr>
          <p:nvPr/>
        </p:nvSpPr>
        <p:spPr bwMode="auto">
          <a:xfrm>
            <a:off x="4112850" y="5404045"/>
            <a:ext cx="103743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baseline="30000" dirty="0">
                <a:solidFill>
                  <a:srgbClr val="00FF00"/>
                </a:solidFill>
                <a:latin typeface="Garamond" pitchFamily="18" charset="0"/>
              </a:rPr>
              <a:t>2–</a:t>
            </a:r>
          </a:p>
        </p:txBody>
      </p:sp>
      <p:sp>
        <p:nvSpPr>
          <p:cNvPr id="96" name="Text Box 8"/>
          <p:cNvSpPr txBox="1">
            <a:spLocks noChangeArrowheads="1"/>
          </p:cNvSpPr>
          <p:nvPr/>
        </p:nvSpPr>
        <p:spPr bwMode="auto">
          <a:xfrm>
            <a:off x="5410200" y="5958834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97" name="Text Box 3"/>
          <p:cNvSpPr txBox="1">
            <a:spLocks noChangeArrowheads="1"/>
          </p:cNvSpPr>
          <p:nvPr/>
        </p:nvSpPr>
        <p:spPr bwMode="auto">
          <a:xfrm>
            <a:off x="3406868" y="5958834"/>
            <a:ext cx="183572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Garamond" pitchFamily="18" charset="0"/>
              </a:rPr>
              <a:t>Mn</a:t>
            </a:r>
            <a:r>
              <a:rPr lang="en-US" sz="2800" dirty="0">
                <a:latin typeface="Garamond" pitchFamily="18" charset="0"/>
              </a:rPr>
              <a:t>(</a:t>
            </a:r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2(s)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352800" y="5943658"/>
            <a:ext cx="5440008" cy="5535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8" name="Text Box 16"/>
          <p:cNvSpPr txBox="1">
            <a:spLocks noChangeArrowheads="1"/>
          </p:cNvSpPr>
          <p:nvPr/>
        </p:nvSpPr>
        <p:spPr bwMode="auto">
          <a:xfrm>
            <a:off x="1524000" y="684212"/>
            <a:ext cx="9144000" cy="120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</a:rPr>
              <a:t>Write the balanced chemical equation for the decomposition of manganese (IV) carbonate. Remember that all 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carbonates</a:t>
            </a:r>
            <a:r>
              <a:rPr lang="en-US" sz="2400" dirty="0">
                <a:latin typeface="Garamond" pitchFamily="18" charset="0"/>
              </a:rPr>
              <a:t> produce 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oxide</a:t>
            </a:r>
            <a:r>
              <a:rPr lang="en-US" sz="2400" dirty="0">
                <a:latin typeface="Garamond" pitchFamily="18" charset="0"/>
              </a:rPr>
              <a:t>, and 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carbon dioxide</a:t>
            </a:r>
            <a:r>
              <a:rPr lang="en-US" sz="2400" dirty="0">
                <a:latin typeface="Garamond" pitchFamily="18" charset="0"/>
              </a:rPr>
              <a:t> upon heating.</a:t>
            </a: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7933108" y="3892905"/>
            <a:ext cx="804998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solidFill>
                  <a:srgbClr val="00FF00"/>
                </a:solidFill>
                <a:latin typeface="Garamond" pitchFamily="18" charset="0"/>
              </a:rPr>
              <a:t>CO</a:t>
            </a:r>
            <a:r>
              <a:rPr lang="en-US" sz="2800" baseline="-25000" dirty="0">
                <a:solidFill>
                  <a:srgbClr val="00FF00"/>
                </a:solidFill>
                <a:latin typeface="Garamond" pitchFamily="18" charset="0"/>
              </a:rPr>
              <a:t>2</a:t>
            </a:r>
            <a:endParaRPr lang="en-US" sz="28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42" name="Text Box 25"/>
          <p:cNvSpPr txBox="1">
            <a:spLocks noChangeArrowheads="1"/>
          </p:cNvSpPr>
          <p:nvPr/>
        </p:nvSpPr>
        <p:spPr bwMode="auto">
          <a:xfrm>
            <a:off x="7620000" y="3901513"/>
            <a:ext cx="42348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+</a:t>
            </a:r>
          </a:p>
        </p:txBody>
      </p:sp>
      <p:sp>
        <p:nvSpPr>
          <p:cNvPr id="43" name="Text Box 8"/>
          <p:cNvSpPr txBox="1">
            <a:spLocks noChangeArrowheads="1"/>
          </p:cNvSpPr>
          <p:nvPr/>
        </p:nvSpPr>
        <p:spPr bwMode="auto">
          <a:xfrm>
            <a:off x="5407906" y="5404045"/>
            <a:ext cx="535694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32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and Balancing Reactions – Decompositions</a:t>
            </a:r>
          </a:p>
        </p:txBody>
      </p:sp>
    </p:spTree>
    <p:extLst>
      <p:ext uri="{BB962C8B-B14F-4D97-AF65-F5344CB8AC3E}">
        <p14:creationId xmlns:p14="http://schemas.microsoft.com/office/powerpoint/2010/main" val="3160197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9" dur="indefinite"/>
                                        <p:tgtEl>
                                          <p:spTgt spid="1226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2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" dur="indefinite"/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5" dur="indefinite"/>
                                        <p:tgtEl>
                                          <p:spTgt spid="122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7" dur="indefinite"/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8" dur="indefinite"/>
                                        <p:tgtEl>
                                          <p:spTgt spid="122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4" dur="indefinite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5" dur="indefinite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7" dur="indefinite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8" dur="indefinite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0" dur="indefinite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1" dur="indefinite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3" dur="indefinite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4" dur="indefinite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6" dur="indefinite"/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7" dur="indefinite"/>
                                        <p:tgtEl>
                                          <p:spTgt spid="1226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9" dur="indefinite"/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0" dur="indefinite"/>
                                        <p:tgtEl>
                                          <p:spTgt spid="1226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2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3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5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6" dur="indefinite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6756" grpId="0"/>
      <p:bldP spid="1226756" grpId="1"/>
      <p:bldP spid="1226757" grpId="0"/>
      <p:bldP spid="1226757" grpId="1"/>
      <p:bldP spid="1226758" grpId="0"/>
      <p:bldP spid="1226758" grpId="1"/>
      <p:bldP spid="1226759" grpId="0"/>
      <p:bldP spid="1226759" grpId="1"/>
      <p:bldP spid="1226760" grpId="0"/>
      <p:bldP spid="1226760" grpId="1"/>
      <p:bldP spid="35" grpId="0"/>
      <p:bldP spid="35" grpId="1"/>
      <p:bldP spid="79" grpId="0"/>
      <p:bldP spid="80" grpId="0"/>
      <p:bldP spid="83" grpId="0"/>
      <p:bldP spid="83" grpId="1"/>
      <p:bldP spid="84" grpId="0"/>
      <p:bldP spid="84" grpId="1"/>
      <p:bldP spid="85" grpId="0"/>
      <p:bldP spid="85" grpId="1"/>
      <p:bldP spid="86" grpId="0"/>
      <p:bldP spid="86" grpId="1"/>
      <p:bldP spid="87" grpId="0"/>
      <p:bldP spid="88" grpId="0"/>
      <p:bldP spid="90" grpId="0"/>
      <p:bldP spid="91" grpId="0"/>
      <p:bldP spid="92" grpId="0"/>
      <p:bldP spid="93" grpId="0"/>
      <p:bldP spid="96" grpId="0"/>
      <p:bldP spid="97" grpId="0"/>
      <p:bldP spid="37" grpId="0" animBg="1"/>
      <p:bldP spid="40" grpId="0"/>
      <p:bldP spid="40" grpId="1"/>
      <p:bldP spid="42" grpId="0"/>
      <p:bldP spid="42" grpId="1"/>
      <p:bldP spid="43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and Balancing Reactions – Decompositions</a:t>
            </a:r>
          </a:p>
        </p:txBody>
      </p:sp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524001" y="1167842"/>
            <a:ext cx="91440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Mn</a:t>
            </a:r>
            <a:r>
              <a:rPr lang="en-US" sz="3200" dirty="0">
                <a:latin typeface="Garamond" pitchFamily="18" charset="0"/>
              </a:rPr>
              <a:t>(CO</a:t>
            </a:r>
            <a:r>
              <a:rPr lang="en-US" sz="3200" baseline="-25000" dirty="0">
                <a:latin typeface="Garamond" pitchFamily="18" charset="0"/>
              </a:rPr>
              <a:t>3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2(s)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MnO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2(s)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2(g)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895601" y="4166929"/>
            <a:ext cx="73606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 err="1">
                <a:latin typeface="Garamond" pitchFamily="18" charset="0"/>
              </a:rPr>
              <a:t>Mn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2963727" y="4758766"/>
            <a:ext cx="44592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</a:t>
            </a:r>
            <a:endParaRPr lang="en-US" sz="3200" baseline="-25000" dirty="0">
              <a:latin typeface="Garamond" pitchFamily="18" charset="0"/>
            </a:endParaRP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934072" y="5350603"/>
            <a:ext cx="50523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O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3943312" y="416692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3943312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3943312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6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8365264" y="4166929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8365264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8365264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4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1525343" y="1167842"/>
            <a:ext cx="914265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Garamond" pitchFamily="18" charset="0"/>
              </a:rPr>
              <a:t>1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Mn</a:t>
            </a:r>
            <a:r>
              <a:rPr lang="en-US" sz="3200" dirty="0">
                <a:latin typeface="Garamond" pitchFamily="18" charset="0"/>
              </a:rPr>
              <a:t>(CO</a:t>
            </a:r>
            <a:r>
              <a:rPr lang="en-US" sz="3200" baseline="-25000" dirty="0">
                <a:latin typeface="Garamond" pitchFamily="18" charset="0"/>
              </a:rPr>
              <a:t>3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2(s)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</a:t>
            </a:r>
            <a:r>
              <a:rPr lang="en-US" sz="32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MnO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2(s)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+ </a:t>
            </a:r>
            <a:r>
              <a:rPr lang="en-US" sz="32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 CO</a:t>
            </a:r>
            <a:r>
              <a:rPr lang="en-US" sz="3200" baseline="-25000" dirty="0">
                <a:latin typeface="Garamond" pitchFamily="18" charset="0"/>
                <a:sym typeface="Wingdings" pitchFamily="2" charset="2"/>
              </a:rPr>
              <a:t>2(g)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9211366" y="4166929"/>
            <a:ext cx="34653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9211365" y="4758766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9211365" y="5350603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770174" y="366113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192126" y="366113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198526" y="3661139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endParaRPr lang="en-US" dirty="0"/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7305686" y="4166929"/>
            <a:ext cx="73606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 err="1">
                <a:latin typeface="Garamond" pitchFamily="18" charset="0"/>
              </a:rPr>
              <a:t>Mn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7373812" y="4758766"/>
            <a:ext cx="44592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C</a:t>
            </a:r>
            <a:endParaRPr lang="en-US" sz="3200" baseline="-25000" dirty="0">
              <a:latin typeface="Garamond" pitchFamily="18" charset="0"/>
            </a:endParaRP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7344157" y="5350603"/>
            <a:ext cx="50523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89490" y="2438400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</p:spTree>
    <p:extLst>
      <p:ext uri="{BB962C8B-B14F-4D97-AF65-F5344CB8AC3E}">
        <p14:creationId xmlns:p14="http://schemas.microsoft.com/office/powerpoint/2010/main" val="2573218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" grpId="0"/>
      <p:bldP spid="6" grpId="0"/>
      <p:bldP spid="7" grpId="0"/>
      <p:bldP spid="13" grpId="0"/>
      <p:bldP spid="14" grpId="0"/>
      <p:bldP spid="15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2" grpId="0"/>
      <p:bldP spid="37" grpId="0"/>
      <p:bldP spid="38" grpId="0"/>
      <p:bldP spid="41" grpId="0"/>
      <p:bldP spid="42" grpId="0"/>
      <p:bldP spid="43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56" name="Text Box 4"/>
          <p:cNvSpPr txBox="1">
            <a:spLocks noChangeArrowheads="1"/>
          </p:cNvSpPr>
          <p:nvPr/>
        </p:nvSpPr>
        <p:spPr bwMode="auto">
          <a:xfrm>
            <a:off x="2862735" y="2280282"/>
            <a:ext cx="55493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1226757" name="Text Box 5"/>
          <p:cNvSpPr txBox="1">
            <a:spLocks noChangeArrowheads="1"/>
          </p:cNvSpPr>
          <p:nvPr/>
        </p:nvSpPr>
        <p:spPr bwMode="auto">
          <a:xfrm>
            <a:off x="3276600" y="2280282"/>
            <a:ext cx="578974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Br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58" name="Text Box 6"/>
          <p:cNvSpPr txBox="1">
            <a:spLocks noChangeArrowheads="1"/>
          </p:cNvSpPr>
          <p:nvPr/>
        </p:nvSpPr>
        <p:spPr bwMode="auto">
          <a:xfrm>
            <a:off x="4038600" y="2280282"/>
            <a:ext cx="695994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Al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9" name="Text Box 7"/>
          <p:cNvSpPr txBox="1">
            <a:spLocks noChangeArrowheads="1"/>
          </p:cNvSpPr>
          <p:nvPr/>
        </p:nvSpPr>
        <p:spPr bwMode="auto">
          <a:xfrm>
            <a:off x="4640069" y="2280282"/>
            <a:ext cx="915605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1226760" name="Text Box 8"/>
          <p:cNvSpPr txBox="1">
            <a:spLocks noChangeArrowheads="1"/>
          </p:cNvSpPr>
          <p:nvPr/>
        </p:nvSpPr>
        <p:spPr bwMode="auto">
          <a:xfrm>
            <a:off x="5731745" y="2812095"/>
            <a:ext cx="486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1226769" name="Text Box 17"/>
          <p:cNvSpPr txBox="1">
            <a:spLocks noChangeArrowheads="1"/>
          </p:cNvSpPr>
          <p:nvPr/>
        </p:nvSpPr>
        <p:spPr bwMode="auto">
          <a:xfrm>
            <a:off x="1676401" y="2812095"/>
            <a:ext cx="99953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Step 1:</a:t>
            </a:r>
          </a:p>
        </p:txBody>
      </p:sp>
      <p:sp>
        <p:nvSpPr>
          <p:cNvPr id="1226770" name="Text Box 18"/>
          <p:cNvSpPr txBox="1">
            <a:spLocks noChangeArrowheads="1"/>
          </p:cNvSpPr>
          <p:nvPr/>
        </p:nvSpPr>
        <p:spPr bwMode="auto">
          <a:xfrm>
            <a:off x="1676400" y="4461743"/>
            <a:ext cx="99953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Step 2:</a:t>
            </a:r>
          </a:p>
        </p:txBody>
      </p:sp>
      <p:sp>
        <p:nvSpPr>
          <p:cNvPr id="1226771" name="Text Box 19"/>
          <p:cNvSpPr txBox="1">
            <a:spLocks noChangeArrowheads="1"/>
          </p:cNvSpPr>
          <p:nvPr/>
        </p:nvSpPr>
        <p:spPr bwMode="auto">
          <a:xfrm>
            <a:off x="8698881" y="3917627"/>
            <a:ext cx="578974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Br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74" name="Text Box 22"/>
          <p:cNvSpPr txBox="1">
            <a:spLocks noChangeArrowheads="1"/>
          </p:cNvSpPr>
          <p:nvPr/>
        </p:nvSpPr>
        <p:spPr bwMode="auto">
          <a:xfrm>
            <a:off x="6248400" y="3917627"/>
            <a:ext cx="55493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1226775" name="Text Box 23"/>
          <p:cNvSpPr txBox="1">
            <a:spLocks noChangeArrowheads="1"/>
          </p:cNvSpPr>
          <p:nvPr/>
        </p:nvSpPr>
        <p:spPr bwMode="auto">
          <a:xfrm>
            <a:off x="8055793" y="3917627"/>
            <a:ext cx="695994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Al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76" name="Text Box 24"/>
          <p:cNvSpPr txBox="1">
            <a:spLocks noChangeArrowheads="1"/>
          </p:cNvSpPr>
          <p:nvPr/>
        </p:nvSpPr>
        <p:spPr bwMode="auto">
          <a:xfrm>
            <a:off x="6705601" y="3917627"/>
            <a:ext cx="915605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1226777" name="Text Box 25"/>
          <p:cNvSpPr txBox="1">
            <a:spLocks noChangeArrowheads="1"/>
          </p:cNvSpPr>
          <p:nvPr/>
        </p:nvSpPr>
        <p:spPr bwMode="auto">
          <a:xfrm>
            <a:off x="7552621" y="3917627"/>
            <a:ext cx="38982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+</a:t>
            </a:r>
          </a:p>
        </p:txBody>
      </p:sp>
      <p:sp>
        <p:nvSpPr>
          <p:cNvPr id="1226780" name="Text Box 28"/>
          <p:cNvSpPr txBox="1">
            <a:spLocks noChangeArrowheads="1"/>
          </p:cNvSpPr>
          <p:nvPr/>
        </p:nvSpPr>
        <p:spPr bwMode="auto">
          <a:xfrm>
            <a:off x="1676401" y="6108337"/>
            <a:ext cx="99953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Step 3:</a:t>
            </a:r>
          </a:p>
        </p:txBody>
      </p:sp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and Balancing Reactions</a:t>
            </a:r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2949667" y="2812094"/>
            <a:ext cx="274944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 err="1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2400" dirty="0" err="1">
                <a:solidFill>
                  <a:srgbClr val="00FF00"/>
                </a:solidFill>
                <a:latin typeface="Garamond" pitchFamily="18" charset="0"/>
              </a:rPr>
              <a:t>Br</a:t>
            </a:r>
            <a:r>
              <a:rPr lang="en-US" sz="2400" baseline="-25000" dirty="0">
                <a:latin typeface="Garamond" pitchFamily="18" charset="0"/>
              </a:rPr>
              <a:t>(</a:t>
            </a:r>
            <a:r>
              <a:rPr lang="en-US" sz="2400" baseline="-25000" dirty="0" err="1">
                <a:latin typeface="Garamond" pitchFamily="18" charset="0"/>
              </a:rPr>
              <a:t>aq</a:t>
            </a:r>
            <a:r>
              <a:rPr lang="en-US" sz="2400" baseline="-25000" dirty="0">
                <a:latin typeface="Garamond" pitchFamily="18" charset="0"/>
              </a:rPr>
              <a:t>)</a:t>
            </a:r>
            <a:r>
              <a:rPr lang="en-US" sz="2400" dirty="0">
                <a:latin typeface="Garamond" pitchFamily="18" charset="0"/>
              </a:rPr>
              <a:t> +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Al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3(s)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40" name="Text Box 26"/>
          <p:cNvSpPr txBox="1">
            <a:spLocks noChangeArrowheads="1"/>
          </p:cNvSpPr>
          <p:nvPr/>
        </p:nvSpPr>
        <p:spPr bwMode="auto">
          <a:xfrm>
            <a:off x="7781788" y="6108337"/>
            <a:ext cx="1133613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</a:rPr>
              <a:t>+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Al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Br</a:t>
            </a:r>
            <a:r>
              <a:rPr lang="en-US" sz="2400" baseline="-25000" dirty="0">
                <a:latin typeface="Garamond" pitchFamily="18" charset="0"/>
              </a:rPr>
              <a:t>3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53" name="Text Box 26"/>
          <p:cNvSpPr txBox="1">
            <a:spLocks noChangeArrowheads="1"/>
          </p:cNvSpPr>
          <p:nvPr/>
        </p:nvSpPr>
        <p:spPr bwMode="auto">
          <a:xfrm>
            <a:off x="6356428" y="6108337"/>
            <a:ext cx="135001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baseline="-25000" dirty="0">
                <a:latin typeface="Garamond" pitchFamily="18" charset="0"/>
              </a:rPr>
              <a:t>(</a:t>
            </a:r>
            <a:r>
              <a:rPr lang="en-US" sz="2400" baseline="-25000" dirty="0" err="1">
                <a:latin typeface="Garamond" pitchFamily="18" charset="0"/>
              </a:rPr>
              <a:t>aq</a:t>
            </a:r>
            <a:r>
              <a:rPr lang="en-US" sz="2400" baseline="-25000" dirty="0">
                <a:latin typeface="Garamond" pitchFamily="18" charset="0"/>
              </a:rPr>
              <a:t>)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55" name="Text Box 4"/>
          <p:cNvSpPr txBox="1">
            <a:spLocks noChangeArrowheads="1"/>
          </p:cNvSpPr>
          <p:nvPr/>
        </p:nvSpPr>
        <p:spPr bwMode="auto">
          <a:xfrm>
            <a:off x="2862735" y="3917627"/>
            <a:ext cx="55493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56" name="Text Box 5"/>
          <p:cNvSpPr txBox="1">
            <a:spLocks noChangeArrowheads="1"/>
          </p:cNvSpPr>
          <p:nvPr/>
        </p:nvSpPr>
        <p:spPr bwMode="auto">
          <a:xfrm>
            <a:off x="3276600" y="3917627"/>
            <a:ext cx="578974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Br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57" name="Text Box 6"/>
          <p:cNvSpPr txBox="1">
            <a:spLocks noChangeArrowheads="1"/>
          </p:cNvSpPr>
          <p:nvPr/>
        </p:nvSpPr>
        <p:spPr bwMode="auto">
          <a:xfrm>
            <a:off x="4067066" y="3917627"/>
            <a:ext cx="695994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Al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4668535" y="3917627"/>
            <a:ext cx="915605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5762400" y="4461743"/>
            <a:ext cx="486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60" name="Text Box 3"/>
          <p:cNvSpPr txBox="1">
            <a:spLocks noChangeArrowheads="1"/>
          </p:cNvSpPr>
          <p:nvPr/>
        </p:nvSpPr>
        <p:spPr bwMode="auto">
          <a:xfrm>
            <a:off x="2949667" y="4461743"/>
            <a:ext cx="274944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 err="1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2400" dirty="0" err="1">
                <a:solidFill>
                  <a:srgbClr val="00FF00"/>
                </a:solidFill>
                <a:latin typeface="Garamond" pitchFamily="18" charset="0"/>
              </a:rPr>
              <a:t>Br</a:t>
            </a:r>
            <a:r>
              <a:rPr lang="en-US" sz="2400" baseline="-25000" dirty="0">
                <a:latin typeface="Garamond" pitchFamily="18" charset="0"/>
              </a:rPr>
              <a:t>(</a:t>
            </a:r>
            <a:r>
              <a:rPr lang="en-US" sz="2400" baseline="-25000" dirty="0" err="1">
                <a:latin typeface="Garamond" pitchFamily="18" charset="0"/>
              </a:rPr>
              <a:t>aq</a:t>
            </a:r>
            <a:r>
              <a:rPr lang="en-US" sz="2400" baseline="-25000" dirty="0">
                <a:latin typeface="Garamond" pitchFamily="18" charset="0"/>
              </a:rPr>
              <a:t>)</a:t>
            </a:r>
            <a:r>
              <a:rPr lang="en-US" sz="2400" dirty="0">
                <a:latin typeface="Garamond" pitchFamily="18" charset="0"/>
              </a:rPr>
              <a:t> +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Al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3(s)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61" name="Text Box 19"/>
          <p:cNvSpPr txBox="1">
            <a:spLocks noChangeArrowheads="1"/>
          </p:cNvSpPr>
          <p:nvPr/>
        </p:nvSpPr>
        <p:spPr bwMode="auto">
          <a:xfrm>
            <a:off x="8698881" y="5556659"/>
            <a:ext cx="578974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Br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62" name="Text Box 22"/>
          <p:cNvSpPr txBox="1">
            <a:spLocks noChangeArrowheads="1"/>
          </p:cNvSpPr>
          <p:nvPr/>
        </p:nvSpPr>
        <p:spPr bwMode="auto">
          <a:xfrm>
            <a:off x="6248956" y="5556659"/>
            <a:ext cx="55493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63" name="Text Box 23"/>
          <p:cNvSpPr txBox="1">
            <a:spLocks noChangeArrowheads="1"/>
          </p:cNvSpPr>
          <p:nvPr/>
        </p:nvSpPr>
        <p:spPr bwMode="auto">
          <a:xfrm>
            <a:off x="7961209" y="5556659"/>
            <a:ext cx="695994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Al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64" name="Text Box 24"/>
          <p:cNvSpPr txBox="1">
            <a:spLocks noChangeArrowheads="1"/>
          </p:cNvSpPr>
          <p:nvPr/>
        </p:nvSpPr>
        <p:spPr bwMode="auto">
          <a:xfrm>
            <a:off x="6705601" y="5556659"/>
            <a:ext cx="915605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65" name="Text Box 25"/>
          <p:cNvSpPr txBox="1">
            <a:spLocks noChangeArrowheads="1"/>
          </p:cNvSpPr>
          <p:nvPr/>
        </p:nvSpPr>
        <p:spPr bwMode="auto">
          <a:xfrm>
            <a:off x="7552974" y="5556659"/>
            <a:ext cx="38982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</a:rPr>
              <a:t>+</a:t>
            </a:r>
          </a:p>
        </p:txBody>
      </p:sp>
      <p:sp>
        <p:nvSpPr>
          <p:cNvPr id="66" name="Text Box 4"/>
          <p:cNvSpPr txBox="1">
            <a:spLocks noChangeArrowheads="1"/>
          </p:cNvSpPr>
          <p:nvPr/>
        </p:nvSpPr>
        <p:spPr bwMode="auto">
          <a:xfrm>
            <a:off x="2862735" y="5556658"/>
            <a:ext cx="55493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67" name="Text Box 5"/>
          <p:cNvSpPr txBox="1">
            <a:spLocks noChangeArrowheads="1"/>
          </p:cNvSpPr>
          <p:nvPr/>
        </p:nvSpPr>
        <p:spPr bwMode="auto">
          <a:xfrm>
            <a:off x="3276600" y="5556659"/>
            <a:ext cx="578974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Br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68" name="Text Box 6"/>
          <p:cNvSpPr txBox="1">
            <a:spLocks noChangeArrowheads="1"/>
          </p:cNvSpPr>
          <p:nvPr/>
        </p:nvSpPr>
        <p:spPr bwMode="auto">
          <a:xfrm>
            <a:off x="4038600" y="5556659"/>
            <a:ext cx="695994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Al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3+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69" name="Text Box 7"/>
          <p:cNvSpPr txBox="1">
            <a:spLocks noChangeArrowheads="1"/>
          </p:cNvSpPr>
          <p:nvPr/>
        </p:nvSpPr>
        <p:spPr bwMode="auto">
          <a:xfrm>
            <a:off x="4668535" y="5556659"/>
            <a:ext cx="915605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70" name="Text Box 8"/>
          <p:cNvSpPr txBox="1">
            <a:spLocks noChangeArrowheads="1"/>
          </p:cNvSpPr>
          <p:nvPr/>
        </p:nvSpPr>
        <p:spPr bwMode="auto">
          <a:xfrm>
            <a:off x="5762400" y="6108337"/>
            <a:ext cx="486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71" name="Text Box 3"/>
          <p:cNvSpPr txBox="1">
            <a:spLocks noChangeArrowheads="1"/>
          </p:cNvSpPr>
          <p:nvPr/>
        </p:nvSpPr>
        <p:spPr bwMode="auto">
          <a:xfrm>
            <a:off x="2949667" y="6108337"/>
            <a:ext cx="274944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 err="1">
                <a:solidFill>
                  <a:srgbClr val="FFC000"/>
                </a:solidFill>
                <a:latin typeface="Garamond" pitchFamily="18" charset="0"/>
              </a:rPr>
              <a:t>H</a:t>
            </a:r>
            <a:r>
              <a:rPr lang="en-US" sz="2400" dirty="0" err="1">
                <a:solidFill>
                  <a:srgbClr val="00FF00"/>
                </a:solidFill>
                <a:latin typeface="Garamond" pitchFamily="18" charset="0"/>
              </a:rPr>
              <a:t>Br</a:t>
            </a:r>
            <a:r>
              <a:rPr lang="en-US" sz="2400" baseline="-25000" dirty="0">
                <a:latin typeface="Garamond" pitchFamily="18" charset="0"/>
              </a:rPr>
              <a:t>(</a:t>
            </a:r>
            <a:r>
              <a:rPr lang="en-US" sz="2400" baseline="-25000" dirty="0" err="1">
                <a:latin typeface="Garamond" pitchFamily="18" charset="0"/>
              </a:rPr>
              <a:t>aq</a:t>
            </a:r>
            <a:r>
              <a:rPr lang="en-US" sz="2400" baseline="-25000" dirty="0">
                <a:latin typeface="Garamond" pitchFamily="18" charset="0"/>
              </a:rPr>
              <a:t>)</a:t>
            </a:r>
            <a:r>
              <a:rPr lang="en-US" sz="2400" dirty="0">
                <a:latin typeface="Garamond" pitchFamily="18" charset="0"/>
              </a:rPr>
              <a:t> +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Al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CO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3(s)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37" name="Text Box 3"/>
          <p:cNvSpPr txBox="1">
            <a:spLocks noChangeArrowheads="1"/>
          </p:cNvSpPr>
          <p:nvPr/>
        </p:nvSpPr>
        <p:spPr bwMode="auto">
          <a:xfrm>
            <a:off x="1965326" y="838200"/>
            <a:ext cx="82454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Write the balanced chemical equation for the reaction between </a:t>
            </a:r>
            <a:r>
              <a:rPr lang="en-US" sz="2800" dirty="0" err="1">
                <a:latin typeface="Garamond" pitchFamily="18" charset="0"/>
              </a:rPr>
              <a:t>hydrobromic</a:t>
            </a:r>
            <a:r>
              <a:rPr lang="en-US" sz="2800" dirty="0">
                <a:latin typeface="Garamond" pitchFamily="18" charset="0"/>
              </a:rPr>
              <a:t> acid and solid aluminum carbonate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862735" y="6062381"/>
            <a:ext cx="6130176" cy="5535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400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4" dur="indefinite"/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5" dur="indefinite"/>
                                        <p:tgtEl>
                                          <p:spTgt spid="1226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7" dur="indefinite"/>
                                        <p:tgtEl>
                                          <p:spTgt spid="122676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8" dur="indefinite"/>
                                        <p:tgtEl>
                                          <p:spTgt spid="1226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1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3" dur="indefinite"/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4" dur="indefinite"/>
                                        <p:tgtEl>
                                          <p:spTgt spid="122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6" dur="indefinite"/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7" dur="indefinite"/>
                                        <p:tgtEl>
                                          <p:spTgt spid="122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9" dur="indefinite"/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0" dur="indefinite"/>
                                        <p:tgtEl>
                                          <p:spTgt spid="1226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2" dur="indefinite"/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3" dur="indefinite"/>
                                        <p:tgtEl>
                                          <p:spTgt spid="1226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9" dur="indefinite"/>
                                        <p:tgtEl>
                                          <p:spTgt spid="122677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0" dur="indefinite"/>
                                        <p:tgtEl>
                                          <p:spTgt spid="1226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2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3" dur="indefinite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5" dur="indefinite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6" dur="indefinite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8" dur="indefinite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9" dur="indefinite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1" dur="indefinite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2" dur="indefinite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4" dur="indefinite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5" dur="indefinite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7" dur="indefinite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8" dur="indefinite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0" dur="indefinite"/>
                                        <p:tgtEl>
                                          <p:spTgt spid="122677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1" dur="indefinite"/>
                                        <p:tgtEl>
                                          <p:spTgt spid="1226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3" dur="indefinite"/>
                                        <p:tgtEl>
                                          <p:spTgt spid="122677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4" dur="indefinite"/>
                                        <p:tgtEl>
                                          <p:spTgt spid="1226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6" dur="indefinite"/>
                                        <p:tgtEl>
                                          <p:spTgt spid="122677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7" dur="indefinite"/>
                                        <p:tgtEl>
                                          <p:spTgt spid="1226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9" dur="indefinite"/>
                                        <p:tgtEl>
                                          <p:spTgt spid="122677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0" dur="indefinite"/>
                                        <p:tgtEl>
                                          <p:spTgt spid="1226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2" dur="indefinite"/>
                                        <p:tgtEl>
                                          <p:spTgt spid="122677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3" dur="indefinite"/>
                                        <p:tgtEl>
                                          <p:spTgt spid="1226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6756" grpId="0"/>
      <p:bldP spid="1226756" grpId="1"/>
      <p:bldP spid="1226757" grpId="0"/>
      <p:bldP spid="1226757" grpId="1"/>
      <p:bldP spid="1226758" grpId="0"/>
      <p:bldP spid="1226758" grpId="1"/>
      <p:bldP spid="1226759" grpId="0"/>
      <p:bldP spid="1226759" grpId="1"/>
      <p:bldP spid="1226760" grpId="0"/>
      <p:bldP spid="1226760" grpId="1"/>
      <p:bldP spid="1226769" grpId="0"/>
      <p:bldP spid="1226769" grpId="1"/>
      <p:bldP spid="1226770" grpId="0"/>
      <p:bldP spid="1226770" grpId="1"/>
      <p:bldP spid="1226771" grpId="0"/>
      <p:bldP spid="1226771" grpId="1"/>
      <p:bldP spid="1226774" grpId="0"/>
      <p:bldP spid="1226774" grpId="1"/>
      <p:bldP spid="1226775" grpId="0"/>
      <p:bldP spid="1226775" grpId="1"/>
      <p:bldP spid="1226776" grpId="0"/>
      <p:bldP spid="1226776" grpId="1"/>
      <p:bldP spid="1226777" grpId="0"/>
      <p:bldP spid="1226777" grpId="1"/>
      <p:bldP spid="1226780" grpId="0"/>
      <p:bldP spid="35" grpId="0"/>
      <p:bldP spid="35" grpId="1"/>
      <p:bldP spid="40" grpId="0"/>
      <p:bldP spid="53" grpId="0"/>
      <p:bldP spid="55" grpId="0"/>
      <p:bldP spid="55" grpId="1"/>
      <p:bldP spid="56" grpId="0"/>
      <p:bldP spid="56" grpId="1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 Box 3"/>
          <p:cNvSpPr txBox="1">
            <a:spLocks noChangeArrowheads="1"/>
          </p:cNvSpPr>
          <p:nvPr/>
        </p:nvSpPr>
        <p:spPr bwMode="auto">
          <a:xfrm>
            <a:off x="1965326" y="838200"/>
            <a:ext cx="82454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Write the balanced chemical equation for the reaction between </a:t>
            </a:r>
            <a:r>
              <a:rPr lang="en-US" sz="2800" dirty="0" err="1">
                <a:latin typeface="Garamond" pitchFamily="18" charset="0"/>
              </a:rPr>
              <a:t>hydrobromic</a:t>
            </a:r>
            <a:r>
              <a:rPr lang="en-US" sz="2800" dirty="0">
                <a:latin typeface="Garamond" pitchFamily="18" charset="0"/>
              </a:rPr>
              <a:t> acid and solid aluminum carbonate</a:t>
            </a:r>
          </a:p>
        </p:txBody>
      </p:sp>
      <p:sp>
        <p:nvSpPr>
          <p:cNvPr id="43" name="Text Box 3"/>
          <p:cNvSpPr txBox="1">
            <a:spLocks noChangeArrowheads="1"/>
          </p:cNvSpPr>
          <p:nvPr/>
        </p:nvSpPr>
        <p:spPr bwMode="auto">
          <a:xfrm>
            <a:off x="2438400" y="2209801"/>
            <a:ext cx="7242658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 err="1">
                <a:latin typeface="Garamond" pitchFamily="18" charset="0"/>
              </a:rPr>
              <a:t>HBr</a:t>
            </a:r>
            <a:r>
              <a:rPr lang="en-US" sz="3200" baseline="-25000" dirty="0">
                <a:latin typeface="Garamond" pitchFamily="18" charset="0"/>
              </a:rPr>
              <a:t>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dirty="0">
                <a:latin typeface="Garamond" pitchFamily="18" charset="0"/>
              </a:rPr>
              <a:t> + Al</a:t>
            </a:r>
            <a:r>
              <a:rPr lang="en-US" sz="3200" baseline="-25000" dirty="0">
                <a:latin typeface="Garamond" pitchFamily="18" charset="0"/>
              </a:rPr>
              <a:t>2</a:t>
            </a:r>
            <a:r>
              <a:rPr lang="en-US" sz="3200" dirty="0">
                <a:latin typeface="Garamond" pitchFamily="18" charset="0"/>
              </a:rPr>
              <a:t>(CO</a:t>
            </a:r>
            <a:r>
              <a:rPr lang="en-US" sz="3200" baseline="-25000" dirty="0">
                <a:latin typeface="Garamond" pitchFamily="18" charset="0"/>
              </a:rPr>
              <a:t>3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3(s)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  </a:t>
            </a:r>
            <a:r>
              <a:rPr lang="en-US" sz="3200" dirty="0">
                <a:latin typeface="Garamond" pitchFamily="18" charset="0"/>
              </a:rPr>
              <a:t>H</a:t>
            </a:r>
            <a:r>
              <a:rPr lang="en-US" sz="3200" baseline="-25000" dirty="0">
                <a:latin typeface="Garamond" pitchFamily="18" charset="0"/>
              </a:rPr>
              <a:t>2</a:t>
            </a:r>
            <a:r>
              <a:rPr lang="en-US" sz="3200" dirty="0">
                <a:latin typeface="Garamond" pitchFamily="18" charset="0"/>
              </a:rPr>
              <a:t>CO</a:t>
            </a:r>
            <a:r>
              <a:rPr lang="en-US" sz="3200" baseline="-25000" dirty="0">
                <a:latin typeface="Garamond" pitchFamily="18" charset="0"/>
              </a:rPr>
              <a:t>3(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dirty="0">
                <a:latin typeface="Garamond" pitchFamily="18" charset="0"/>
              </a:rPr>
              <a:t> + AlBr</a:t>
            </a:r>
            <a:r>
              <a:rPr lang="en-US" sz="3200" baseline="-25000" dirty="0">
                <a:latin typeface="Garamond" pitchFamily="18" charset="0"/>
              </a:rPr>
              <a:t>3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44" name="Text Box 3"/>
          <p:cNvSpPr txBox="1">
            <a:spLocks noChangeArrowheads="1"/>
          </p:cNvSpPr>
          <p:nvPr/>
        </p:nvSpPr>
        <p:spPr bwMode="auto">
          <a:xfrm>
            <a:off x="1600200" y="3321051"/>
            <a:ext cx="8991600" cy="954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When carbonic acid is formed, it immediately decomposes into carbon dioxide and water, so the equation above becomes:</a:t>
            </a:r>
          </a:p>
        </p:txBody>
      </p:sp>
      <p:sp>
        <p:nvSpPr>
          <p:cNvPr id="45" name="Text Box 3"/>
          <p:cNvSpPr txBox="1">
            <a:spLocks noChangeArrowheads="1"/>
          </p:cNvSpPr>
          <p:nvPr/>
        </p:nvSpPr>
        <p:spPr bwMode="auto">
          <a:xfrm>
            <a:off x="1981201" y="4724401"/>
            <a:ext cx="8350333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 err="1">
                <a:latin typeface="Garamond" pitchFamily="18" charset="0"/>
              </a:rPr>
              <a:t>HBr</a:t>
            </a:r>
            <a:r>
              <a:rPr lang="en-US" sz="3200" baseline="-25000" dirty="0">
                <a:latin typeface="Garamond" pitchFamily="18" charset="0"/>
              </a:rPr>
              <a:t>(</a:t>
            </a:r>
            <a:r>
              <a:rPr lang="en-US" sz="3200" baseline="-25000" dirty="0" err="1">
                <a:latin typeface="Garamond" pitchFamily="18" charset="0"/>
              </a:rPr>
              <a:t>aq</a:t>
            </a:r>
            <a:r>
              <a:rPr lang="en-US" sz="3200" baseline="-25000" dirty="0">
                <a:latin typeface="Garamond" pitchFamily="18" charset="0"/>
              </a:rPr>
              <a:t>)</a:t>
            </a:r>
            <a:r>
              <a:rPr lang="en-US" sz="3200" dirty="0">
                <a:latin typeface="Garamond" pitchFamily="18" charset="0"/>
              </a:rPr>
              <a:t> + Al</a:t>
            </a:r>
            <a:r>
              <a:rPr lang="en-US" sz="3200" baseline="-25000" dirty="0">
                <a:latin typeface="Garamond" pitchFamily="18" charset="0"/>
              </a:rPr>
              <a:t>2</a:t>
            </a:r>
            <a:r>
              <a:rPr lang="en-US" sz="3200" dirty="0">
                <a:latin typeface="Garamond" pitchFamily="18" charset="0"/>
              </a:rPr>
              <a:t>(CO</a:t>
            </a:r>
            <a:r>
              <a:rPr lang="en-US" sz="3200" baseline="-25000" dirty="0">
                <a:latin typeface="Garamond" pitchFamily="18" charset="0"/>
              </a:rPr>
              <a:t>3</a:t>
            </a:r>
            <a:r>
              <a:rPr lang="en-US" sz="3200" dirty="0">
                <a:latin typeface="Garamond" pitchFamily="18" charset="0"/>
              </a:rPr>
              <a:t>)</a:t>
            </a:r>
            <a:r>
              <a:rPr lang="en-US" sz="3200" baseline="-25000" dirty="0">
                <a:latin typeface="Garamond" pitchFamily="18" charset="0"/>
              </a:rPr>
              <a:t>3(s)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>
                <a:latin typeface="Garamond" pitchFamily="18" charset="0"/>
                <a:sym typeface="Wingdings" pitchFamily="2" charset="2"/>
              </a:rPr>
              <a:t> </a:t>
            </a:r>
            <a:r>
              <a:rPr lang="en-US" sz="3200" dirty="0">
                <a:latin typeface="Garamond" pitchFamily="18" charset="0"/>
              </a:rPr>
              <a:t>CO</a:t>
            </a:r>
            <a:r>
              <a:rPr lang="en-US" sz="3200" baseline="-25000" dirty="0">
                <a:latin typeface="Garamond" pitchFamily="18" charset="0"/>
              </a:rPr>
              <a:t>2(g)</a:t>
            </a:r>
            <a:r>
              <a:rPr lang="en-US" sz="3200" dirty="0">
                <a:latin typeface="Garamond" pitchFamily="18" charset="0"/>
              </a:rPr>
              <a:t> + H</a:t>
            </a:r>
            <a:r>
              <a:rPr lang="en-US" sz="3200" baseline="-25000" dirty="0">
                <a:latin typeface="Garamond" pitchFamily="18" charset="0"/>
              </a:rPr>
              <a:t>2</a:t>
            </a:r>
            <a:r>
              <a:rPr lang="en-US" sz="3200" dirty="0">
                <a:latin typeface="Garamond" pitchFamily="18" charset="0"/>
              </a:rPr>
              <a:t>O</a:t>
            </a:r>
            <a:r>
              <a:rPr lang="en-US" sz="3200" baseline="-25000" dirty="0">
                <a:latin typeface="Garamond" pitchFamily="18" charset="0"/>
              </a:rPr>
              <a:t>(l)</a:t>
            </a:r>
            <a:r>
              <a:rPr lang="en-US" sz="3200" dirty="0">
                <a:latin typeface="Garamond" pitchFamily="18" charset="0"/>
              </a:rPr>
              <a:t> + AlBr</a:t>
            </a:r>
            <a:r>
              <a:rPr lang="en-US" sz="3200" baseline="-25000" dirty="0">
                <a:latin typeface="Garamond" pitchFamily="18" charset="0"/>
              </a:rPr>
              <a:t>3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46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and Balancing Reactions</a:t>
            </a:r>
          </a:p>
        </p:txBody>
      </p:sp>
    </p:spTree>
    <p:extLst>
      <p:ext uri="{BB962C8B-B14F-4D97-AF65-F5344CB8AC3E}">
        <p14:creationId xmlns:p14="http://schemas.microsoft.com/office/powerpoint/2010/main" val="340542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524001" y="1066800"/>
            <a:ext cx="914399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Garamond" pitchFamily="18" charset="0"/>
              </a:rPr>
              <a:t>3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HBr</a:t>
            </a:r>
            <a:r>
              <a:rPr lang="en-US" sz="2800" baseline="-25000" dirty="0">
                <a:latin typeface="Garamond" pitchFamily="18" charset="0"/>
              </a:rPr>
              <a:t>(</a:t>
            </a:r>
            <a:r>
              <a:rPr lang="en-US" sz="2800" baseline="-25000" dirty="0" err="1">
                <a:latin typeface="Garamond" pitchFamily="18" charset="0"/>
              </a:rPr>
              <a:t>aq</a:t>
            </a:r>
            <a:r>
              <a:rPr lang="en-US" sz="2800" baseline="-25000" dirty="0">
                <a:latin typeface="Garamond" pitchFamily="18" charset="0"/>
              </a:rPr>
              <a:t>)</a:t>
            </a:r>
            <a:r>
              <a:rPr lang="en-US" sz="2800" dirty="0">
                <a:latin typeface="Garamond" pitchFamily="18" charset="0"/>
              </a:rPr>
              <a:t> +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</a:rPr>
              <a:t>Al</a:t>
            </a:r>
            <a:r>
              <a:rPr lang="en-US" sz="2800" baseline="-25000" dirty="0">
                <a:latin typeface="Garamond" pitchFamily="18" charset="0"/>
              </a:rPr>
              <a:t>2</a:t>
            </a:r>
            <a:r>
              <a:rPr lang="en-US" sz="2800" dirty="0">
                <a:latin typeface="Garamond" pitchFamily="18" charset="0"/>
              </a:rPr>
              <a:t>(CO</a:t>
            </a:r>
            <a:r>
              <a:rPr lang="en-US" sz="2800" baseline="-25000" dirty="0"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3(s)</a:t>
            </a:r>
            <a:r>
              <a:rPr lang="en-US" sz="2800" baseline="30000" dirty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(l)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AlBr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3(</a:t>
            </a:r>
            <a:r>
              <a:rPr lang="en-US" sz="28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60" name="Text Box 28"/>
          <p:cNvSpPr txBox="1">
            <a:spLocks noChangeArrowheads="1"/>
          </p:cNvSpPr>
          <p:nvPr/>
        </p:nvSpPr>
        <p:spPr bwMode="auto">
          <a:xfrm>
            <a:off x="1707677" y="88621"/>
            <a:ext cx="12732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Step 4: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286054" y="3416380"/>
            <a:ext cx="457146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H</a:t>
            </a: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2217124" y="4067657"/>
            <a:ext cx="526076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Br</a:t>
            </a:r>
            <a:endParaRPr lang="en-US" sz="2800" baseline="-25000" dirty="0">
              <a:latin typeface="Garamond" pitchFamily="18" charset="0"/>
            </a:endParaRP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233154" y="4718934"/>
            <a:ext cx="510046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Al</a:t>
            </a:r>
          </a:p>
        </p:txBody>
      </p:sp>
      <p:sp>
        <p:nvSpPr>
          <p:cNvPr id="8" name="Text Box 28"/>
          <p:cNvSpPr txBox="1">
            <a:spLocks noChangeArrowheads="1"/>
          </p:cNvSpPr>
          <p:nvPr/>
        </p:nvSpPr>
        <p:spPr bwMode="auto">
          <a:xfrm>
            <a:off x="2330938" y="5370211"/>
            <a:ext cx="412262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C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3213909" y="3416380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1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3213909" y="4067657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1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3213909" y="4718934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2</a:t>
            </a:r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3213909" y="5370211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3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7131359" y="3416380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2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7131359" y="4067657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3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7131359" y="4718934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1</a:t>
            </a:r>
          </a:p>
        </p:txBody>
      </p: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7131359" y="5370211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1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1524001" y="1066800"/>
            <a:ext cx="914399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Garamond" pitchFamily="18" charset="0"/>
              </a:rPr>
              <a:t>3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HBr</a:t>
            </a:r>
            <a:r>
              <a:rPr lang="en-US" sz="2800" baseline="-25000" dirty="0">
                <a:latin typeface="Garamond" pitchFamily="18" charset="0"/>
              </a:rPr>
              <a:t>(</a:t>
            </a:r>
            <a:r>
              <a:rPr lang="en-US" sz="2800" baseline="-25000" dirty="0" err="1">
                <a:latin typeface="Garamond" pitchFamily="18" charset="0"/>
              </a:rPr>
              <a:t>aq</a:t>
            </a:r>
            <a:r>
              <a:rPr lang="en-US" sz="2800" baseline="-25000" dirty="0">
                <a:latin typeface="Garamond" pitchFamily="18" charset="0"/>
              </a:rPr>
              <a:t>)</a:t>
            </a:r>
            <a:r>
              <a:rPr lang="en-US" sz="2800" dirty="0">
                <a:latin typeface="Garamond" pitchFamily="18" charset="0"/>
              </a:rPr>
              <a:t> +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</a:rPr>
              <a:t>Al</a:t>
            </a:r>
            <a:r>
              <a:rPr lang="en-US" sz="2800" baseline="-25000" dirty="0">
                <a:latin typeface="Garamond" pitchFamily="18" charset="0"/>
              </a:rPr>
              <a:t>2</a:t>
            </a:r>
            <a:r>
              <a:rPr lang="en-US" sz="2800" dirty="0">
                <a:latin typeface="Garamond" pitchFamily="18" charset="0"/>
              </a:rPr>
              <a:t>(CO</a:t>
            </a:r>
            <a:r>
              <a:rPr lang="en-US" sz="2800" baseline="-25000" dirty="0"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3(s)</a:t>
            </a:r>
            <a:r>
              <a:rPr lang="en-US" sz="2800" baseline="30000" dirty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(l)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AlBr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3(</a:t>
            </a:r>
            <a:r>
              <a:rPr lang="en-US" sz="28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8041248" y="3416380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8041248" y="4067657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b="1" dirty="0">
                <a:solidFill>
                  <a:srgbClr val="00B0F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8041248" y="4718934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8054072" y="5370211"/>
            <a:ext cx="32730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b="1" dirty="0">
                <a:solidFill>
                  <a:srgbClr val="00B0F0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1524001" y="1066800"/>
            <a:ext cx="914399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6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HBr</a:t>
            </a:r>
            <a:r>
              <a:rPr lang="en-US" sz="2800" baseline="-25000" dirty="0">
                <a:latin typeface="Garamond" pitchFamily="18" charset="0"/>
              </a:rPr>
              <a:t>(</a:t>
            </a:r>
            <a:r>
              <a:rPr lang="en-US" sz="2800" baseline="-25000" dirty="0" err="1">
                <a:latin typeface="Garamond" pitchFamily="18" charset="0"/>
              </a:rPr>
              <a:t>aq</a:t>
            </a:r>
            <a:r>
              <a:rPr lang="en-US" sz="2800" baseline="-25000" dirty="0">
                <a:latin typeface="Garamond" pitchFamily="18" charset="0"/>
              </a:rPr>
              <a:t>)</a:t>
            </a:r>
            <a:r>
              <a:rPr lang="en-US" sz="2800" dirty="0">
                <a:latin typeface="Garamond" pitchFamily="18" charset="0"/>
              </a:rPr>
              <a:t> +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</a:rPr>
              <a:t>Al</a:t>
            </a:r>
            <a:r>
              <a:rPr lang="en-US" sz="2800" baseline="-25000" dirty="0">
                <a:latin typeface="Garamond" pitchFamily="18" charset="0"/>
              </a:rPr>
              <a:t>2</a:t>
            </a:r>
            <a:r>
              <a:rPr lang="en-US" sz="2800" dirty="0">
                <a:latin typeface="Garamond" pitchFamily="18" charset="0"/>
              </a:rPr>
              <a:t>(CO</a:t>
            </a:r>
            <a:r>
              <a:rPr lang="en-US" sz="2800" baseline="-25000" dirty="0"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3(s)</a:t>
            </a:r>
            <a:r>
              <a:rPr lang="en-US" sz="2800" baseline="30000" dirty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(l)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AlBr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3(</a:t>
            </a:r>
            <a:r>
              <a:rPr lang="en-US" sz="28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4092341" y="3416380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4092341" y="4067657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4092341" y="4718934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092341" y="5370211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1524001" y="1066800"/>
            <a:ext cx="914399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6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HBr</a:t>
            </a:r>
            <a:r>
              <a:rPr lang="en-US" sz="2800" baseline="-25000" dirty="0">
                <a:latin typeface="Garamond" pitchFamily="18" charset="0"/>
              </a:rPr>
              <a:t>(</a:t>
            </a:r>
            <a:r>
              <a:rPr lang="en-US" sz="2800" baseline="-25000" dirty="0" err="1">
                <a:latin typeface="Garamond" pitchFamily="18" charset="0"/>
              </a:rPr>
              <a:t>aq</a:t>
            </a:r>
            <a:r>
              <a:rPr lang="en-US" sz="2800" baseline="-25000" dirty="0">
                <a:latin typeface="Garamond" pitchFamily="18" charset="0"/>
              </a:rPr>
              <a:t>)</a:t>
            </a:r>
            <a:r>
              <a:rPr lang="en-US" sz="2800" dirty="0">
                <a:latin typeface="Garamond" pitchFamily="18" charset="0"/>
              </a:rPr>
              <a:t> +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</a:rPr>
              <a:t>Al</a:t>
            </a:r>
            <a:r>
              <a:rPr lang="en-US" sz="2800" baseline="-25000" dirty="0">
                <a:latin typeface="Garamond" pitchFamily="18" charset="0"/>
              </a:rPr>
              <a:t>2</a:t>
            </a:r>
            <a:r>
              <a:rPr lang="en-US" sz="2800" dirty="0">
                <a:latin typeface="Garamond" pitchFamily="18" charset="0"/>
              </a:rPr>
              <a:t>(CO</a:t>
            </a:r>
            <a:r>
              <a:rPr lang="en-US" sz="2800" baseline="-25000" dirty="0"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3(s)</a:t>
            </a:r>
            <a:r>
              <a:rPr lang="en-US" sz="2800" baseline="30000" dirty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rgbClr val="00FF00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(l)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AlBr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3(</a:t>
            </a:r>
            <a:r>
              <a:rPr lang="en-US" sz="28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8911775" y="3416380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b="1" dirty="0">
                <a:solidFill>
                  <a:srgbClr val="00FF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8911775" y="4067657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b="1" dirty="0">
                <a:solidFill>
                  <a:srgbClr val="00FF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34" name="Text Box 28"/>
          <p:cNvSpPr txBox="1">
            <a:spLocks noChangeArrowheads="1"/>
          </p:cNvSpPr>
          <p:nvPr/>
        </p:nvSpPr>
        <p:spPr bwMode="auto">
          <a:xfrm>
            <a:off x="8911775" y="4718934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b="1" dirty="0">
                <a:solidFill>
                  <a:srgbClr val="00FF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35" name="Text Box 28"/>
          <p:cNvSpPr txBox="1">
            <a:spLocks noChangeArrowheads="1"/>
          </p:cNvSpPr>
          <p:nvPr/>
        </p:nvSpPr>
        <p:spPr bwMode="auto">
          <a:xfrm>
            <a:off x="8924599" y="5370211"/>
            <a:ext cx="327303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b="1" dirty="0">
                <a:solidFill>
                  <a:srgbClr val="00FF00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28747" y="2910591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946197" y="2910591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016385" y="2910591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4041830" y="2910591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8874088" y="2910591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endParaRPr lang="en-US" dirty="0"/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6172254" y="3416380"/>
            <a:ext cx="457146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H</a:t>
            </a: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6103324" y="4067657"/>
            <a:ext cx="526076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Br</a:t>
            </a:r>
            <a:endParaRPr lang="en-US" sz="2800" baseline="-25000" dirty="0">
              <a:latin typeface="Garamond" pitchFamily="18" charset="0"/>
            </a:endParaRP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6119354" y="4718934"/>
            <a:ext cx="510046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Al</a:t>
            </a:r>
          </a:p>
        </p:txBody>
      </p:sp>
      <p:sp>
        <p:nvSpPr>
          <p:cNvPr id="44" name="Text Box 28"/>
          <p:cNvSpPr txBox="1">
            <a:spLocks noChangeArrowheads="1"/>
          </p:cNvSpPr>
          <p:nvPr/>
        </p:nvSpPr>
        <p:spPr bwMode="auto">
          <a:xfrm>
            <a:off x="6217138" y="5370211"/>
            <a:ext cx="412262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88820" y="1905001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  <p:sp>
        <p:nvSpPr>
          <p:cNvPr id="45" name="Text Box 28"/>
          <p:cNvSpPr txBox="1">
            <a:spLocks noChangeArrowheads="1"/>
          </p:cNvSpPr>
          <p:nvPr/>
        </p:nvSpPr>
        <p:spPr bwMode="auto">
          <a:xfrm>
            <a:off x="9671772" y="3416380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b="1" dirty="0">
                <a:solidFill>
                  <a:srgbClr val="FFC0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46" name="Text Box 28"/>
          <p:cNvSpPr txBox="1">
            <a:spLocks noChangeArrowheads="1"/>
          </p:cNvSpPr>
          <p:nvPr/>
        </p:nvSpPr>
        <p:spPr bwMode="auto">
          <a:xfrm>
            <a:off x="9671772" y="4067657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b="1" dirty="0">
                <a:solidFill>
                  <a:srgbClr val="FFC000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47" name="Text Box 28"/>
          <p:cNvSpPr txBox="1">
            <a:spLocks noChangeArrowheads="1"/>
          </p:cNvSpPr>
          <p:nvPr/>
        </p:nvSpPr>
        <p:spPr bwMode="auto">
          <a:xfrm>
            <a:off x="9671772" y="4718934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b="1" dirty="0">
                <a:solidFill>
                  <a:srgbClr val="FFC0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48" name="Text Box 28"/>
          <p:cNvSpPr txBox="1">
            <a:spLocks noChangeArrowheads="1"/>
          </p:cNvSpPr>
          <p:nvPr/>
        </p:nvSpPr>
        <p:spPr bwMode="auto">
          <a:xfrm>
            <a:off x="9671772" y="5370211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b="1" dirty="0">
                <a:solidFill>
                  <a:srgbClr val="FFC00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638092" y="2910591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r>
              <a:rPr lang="en-US" baseline="30000" dirty="0"/>
              <a:t>th</a:t>
            </a:r>
            <a:endParaRPr lang="en-US" dirty="0"/>
          </a:p>
        </p:txBody>
      </p:sp>
      <p:sp>
        <p:nvSpPr>
          <p:cNvPr id="55" name="Text Box 29"/>
          <p:cNvSpPr txBox="1">
            <a:spLocks noChangeArrowheads="1"/>
          </p:cNvSpPr>
          <p:nvPr/>
        </p:nvSpPr>
        <p:spPr bwMode="auto">
          <a:xfrm>
            <a:off x="1524001" y="1066800"/>
            <a:ext cx="9143999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6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dirty="0" err="1">
                <a:latin typeface="Garamond" pitchFamily="18" charset="0"/>
              </a:rPr>
              <a:t>HBr</a:t>
            </a:r>
            <a:r>
              <a:rPr lang="en-US" sz="2800" baseline="-25000" dirty="0">
                <a:latin typeface="Garamond" pitchFamily="18" charset="0"/>
              </a:rPr>
              <a:t>(</a:t>
            </a:r>
            <a:r>
              <a:rPr lang="en-US" sz="2800" baseline="-25000" dirty="0" err="1">
                <a:latin typeface="Garamond" pitchFamily="18" charset="0"/>
              </a:rPr>
              <a:t>aq</a:t>
            </a:r>
            <a:r>
              <a:rPr lang="en-US" sz="2800" baseline="-25000" dirty="0">
                <a:latin typeface="Garamond" pitchFamily="18" charset="0"/>
              </a:rPr>
              <a:t>)</a:t>
            </a:r>
            <a:r>
              <a:rPr lang="en-US" sz="2800" dirty="0">
                <a:latin typeface="Garamond" pitchFamily="18" charset="0"/>
              </a:rPr>
              <a:t> +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Garamond" pitchFamily="18" charset="0"/>
              </a:rPr>
              <a:t>2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</a:rPr>
              <a:t>Al</a:t>
            </a:r>
            <a:r>
              <a:rPr lang="en-US" sz="2800" baseline="-25000" dirty="0">
                <a:latin typeface="Garamond" pitchFamily="18" charset="0"/>
              </a:rPr>
              <a:t>2</a:t>
            </a:r>
            <a:r>
              <a:rPr lang="en-US" sz="2800" dirty="0">
                <a:latin typeface="Garamond" pitchFamily="18" charset="0"/>
              </a:rPr>
              <a:t>(CO</a:t>
            </a:r>
            <a:r>
              <a:rPr lang="en-US" sz="2800" baseline="-25000" dirty="0"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3(s)</a:t>
            </a:r>
            <a:r>
              <a:rPr lang="en-US" sz="2800" baseline="30000" dirty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rgbClr val="FFC000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CO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2(g)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rgbClr val="00FF00"/>
                </a:solidFill>
                <a:latin typeface="Garamond" pitchFamily="18" charset="0"/>
                <a:sym typeface="Wingdings" pitchFamily="2" charset="2"/>
              </a:rPr>
              <a:t>3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H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2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O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(l)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2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AlBr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3(</a:t>
            </a:r>
            <a:r>
              <a:rPr lang="en-US" sz="28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59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and Balancing Reactions</a:t>
            </a:r>
          </a:p>
        </p:txBody>
      </p:sp>
      <p:sp>
        <p:nvSpPr>
          <p:cNvPr id="62" name="Text Box 28"/>
          <p:cNvSpPr txBox="1">
            <a:spLocks noChangeArrowheads="1"/>
          </p:cNvSpPr>
          <p:nvPr/>
        </p:nvSpPr>
        <p:spPr bwMode="auto">
          <a:xfrm>
            <a:off x="2278038" y="6021487"/>
            <a:ext cx="465162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O</a:t>
            </a:r>
          </a:p>
        </p:txBody>
      </p:sp>
      <p:sp>
        <p:nvSpPr>
          <p:cNvPr id="63" name="Text Box 28"/>
          <p:cNvSpPr txBox="1">
            <a:spLocks noChangeArrowheads="1"/>
          </p:cNvSpPr>
          <p:nvPr/>
        </p:nvSpPr>
        <p:spPr bwMode="auto">
          <a:xfrm>
            <a:off x="3213909" y="6021487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9</a:t>
            </a:r>
          </a:p>
        </p:txBody>
      </p:sp>
      <p:sp>
        <p:nvSpPr>
          <p:cNvPr id="64" name="Text Box 28"/>
          <p:cNvSpPr txBox="1">
            <a:spLocks noChangeArrowheads="1"/>
          </p:cNvSpPr>
          <p:nvPr/>
        </p:nvSpPr>
        <p:spPr bwMode="auto">
          <a:xfrm>
            <a:off x="8041248" y="6021487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b="1" dirty="0">
                <a:solidFill>
                  <a:srgbClr val="00B0F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65" name="Text Box 28"/>
          <p:cNvSpPr txBox="1">
            <a:spLocks noChangeArrowheads="1"/>
          </p:cNvSpPr>
          <p:nvPr/>
        </p:nvSpPr>
        <p:spPr bwMode="auto">
          <a:xfrm>
            <a:off x="4092341" y="6021487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9</a:t>
            </a:r>
          </a:p>
        </p:txBody>
      </p:sp>
      <p:sp>
        <p:nvSpPr>
          <p:cNvPr id="66" name="Text Box 28"/>
          <p:cNvSpPr txBox="1">
            <a:spLocks noChangeArrowheads="1"/>
          </p:cNvSpPr>
          <p:nvPr/>
        </p:nvSpPr>
        <p:spPr bwMode="auto">
          <a:xfrm>
            <a:off x="8911775" y="6021487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b="1" dirty="0">
                <a:solidFill>
                  <a:srgbClr val="00FF00"/>
                </a:solidFill>
                <a:latin typeface="Garamond" pitchFamily="18" charset="0"/>
              </a:rPr>
              <a:t>5</a:t>
            </a:r>
          </a:p>
        </p:txBody>
      </p:sp>
      <p:sp>
        <p:nvSpPr>
          <p:cNvPr id="67" name="Text Box 28"/>
          <p:cNvSpPr txBox="1">
            <a:spLocks noChangeArrowheads="1"/>
          </p:cNvSpPr>
          <p:nvPr/>
        </p:nvSpPr>
        <p:spPr bwMode="auto">
          <a:xfrm>
            <a:off x="9671772" y="6021487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b="1" dirty="0">
                <a:solidFill>
                  <a:srgbClr val="FFC000"/>
                </a:solidFill>
                <a:latin typeface="Garamond" pitchFamily="18" charset="0"/>
              </a:rPr>
              <a:t>9</a:t>
            </a:r>
          </a:p>
        </p:txBody>
      </p:sp>
      <p:sp>
        <p:nvSpPr>
          <p:cNvPr id="68" name="Text Box 28"/>
          <p:cNvSpPr txBox="1">
            <a:spLocks noChangeArrowheads="1"/>
          </p:cNvSpPr>
          <p:nvPr/>
        </p:nvSpPr>
        <p:spPr bwMode="auto">
          <a:xfrm>
            <a:off x="6164238" y="6021487"/>
            <a:ext cx="465162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O</a:t>
            </a:r>
          </a:p>
        </p:txBody>
      </p:sp>
      <p:sp>
        <p:nvSpPr>
          <p:cNvPr id="69" name="Text Box 28"/>
          <p:cNvSpPr txBox="1">
            <a:spLocks noChangeArrowheads="1"/>
          </p:cNvSpPr>
          <p:nvPr/>
        </p:nvSpPr>
        <p:spPr bwMode="auto">
          <a:xfrm>
            <a:off x="7131359" y="6021487"/>
            <a:ext cx="352951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37447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" grpId="0"/>
      <p:bldP spid="6" grpId="0"/>
      <p:bldP spid="7" grpId="0"/>
      <p:bldP spid="8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1" grpId="1"/>
      <p:bldP spid="22" grpId="0"/>
      <p:bldP spid="23" grpId="0"/>
      <p:bldP spid="24" grpId="0"/>
      <p:bldP spid="25" grpId="0"/>
      <p:bldP spid="26" grpId="0"/>
      <p:bldP spid="26" grpId="1"/>
      <p:bldP spid="27" grpId="0"/>
      <p:bldP spid="28" grpId="0"/>
      <p:bldP spid="29" grpId="0"/>
      <p:bldP spid="30" grpId="0"/>
      <p:bldP spid="31" grpId="0"/>
      <p:bldP spid="31" grpId="1"/>
      <p:bldP spid="32" grpId="0"/>
      <p:bldP spid="33" grpId="0"/>
      <p:bldP spid="34" grpId="0"/>
      <p:bldP spid="35" grpId="0"/>
      <p:bldP spid="2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3" grpId="0"/>
      <p:bldP spid="45" grpId="0"/>
      <p:bldP spid="46" grpId="0"/>
      <p:bldP spid="47" grpId="0"/>
      <p:bldP spid="48" grpId="0"/>
      <p:bldP spid="49" grpId="0"/>
      <p:bldP spid="55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56" name="Text Box 4"/>
          <p:cNvSpPr txBox="1">
            <a:spLocks noChangeArrowheads="1"/>
          </p:cNvSpPr>
          <p:nvPr/>
        </p:nvSpPr>
        <p:spPr bwMode="auto">
          <a:xfrm>
            <a:off x="2862735" y="2280282"/>
            <a:ext cx="676758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Ti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4+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1226757" name="Text Box 5"/>
          <p:cNvSpPr txBox="1">
            <a:spLocks noChangeArrowheads="1"/>
          </p:cNvSpPr>
          <p:nvPr/>
        </p:nvSpPr>
        <p:spPr bwMode="auto">
          <a:xfrm>
            <a:off x="3448008" y="2280282"/>
            <a:ext cx="893163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PO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3–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58" name="Text Box 6"/>
          <p:cNvSpPr txBox="1">
            <a:spLocks noChangeArrowheads="1"/>
          </p:cNvSpPr>
          <p:nvPr/>
        </p:nvSpPr>
        <p:spPr bwMode="auto">
          <a:xfrm>
            <a:off x="4438607" y="2280282"/>
            <a:ext cx="676758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Bi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5+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59" name="Text Box 7"/>
          <p:cNvSpPr txBox="1">
            <a:spLocks noChangeArrowheads="1"/>
          </p:cNvSpPr>
          <p:nvPr/>
        </p:nvSpPr>
        <p:spPr bwMode="auto">
          <a:xfrm>
            <a:off x="5040076" y="2280282"/>
            <a:ext cx="867515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SO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1226760" name="Text Box 8"/>
          <p:cNvSpPr txBox="1">
            <a:spLocks noChangeArrowheads="1"/>
          </p:cNvSpPr>
          <p:nvPr/>
        </p:nvSpPr>
        <p:spPr bwMode="auto">
          <a:xfrm>
            <a:off x="5914800" y="2812095"/>
            <a:ext cx="486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  <a:sym typeface="Wingdings" pitchFamily="2" charset="2"/>
              </a:rPr>
              <a:t></a:t>
            </a:r>
            <a:endParaRPr lang="en-US" sz="2400">
              <a:latin typeface="Garamond" pitchFamily="18" charset="0"/>
            </a:endParaRPr>
          </a:p>
        </p:txBody>
      </p:sp>
      <p:sp>
        <p:nvSpPr>
          <p:cNvPr id="1226769" name="Text Box 17"/>
          <p:cNvSpPr txBox="1">
            <a:spLocks noChangeArrowheads="1"/>
          </p:cNvSpPr>
          <p:nvPr/>
        </p:nvSpPr>
        <p:spPr bwMode="auto">
          <a:xfrm>
            <a:off x="1676401" y="2812095"/>
            <a:ext cx="99953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Step 1:</a:t>
            </a:r>
          </a:p>
        </p:txBody>
      </p:sp>
      <p:sp>
        <p:nvSpPr>
          <p:cNvPr id="1226770" name="Text Box 18"/>
          <p:cNvSpPr txBox="1">
            <a:spLocks noChangeArrowheads="1"/>
          </p:cNvSpPr>
          <p:nvPr/>
        </p:nvSpPr>
        <p:spPr bwMode="auto">
          <a:xfrm>
            <a:off x="1676400" y="4461743"/>
            <a:ext cx="99953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Step 2:</a:t>
            </a:r>
          </a:p>
        </p:txBody>
      </p:sp>
      <p:sp>
        <p:nvSpPr>
          <p:cNvPr id="1226771" name="Text Box 19"/>
          <p:cNvSpPr txBox="1">
            <a:spLocks noChangeArrowheads="1"/>
          </p:cNvSpPr>
          <p:nvPr/>
        </p:nvSpPr>
        <p:spPr bwMode="auto">
          <a:xfrm>
            <a:off x="9200336" y="3917627"/>
            <a:ext cx="893163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PO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3–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1226774" name="Text Box 22"/>
          <p:cNvSpPr txBox="1">
            <a:spLocks noChangeArrowheads="1"/>
          </p:cNvSpPr>
          <p:nvPr/>
        </p:nvSpPr>
        <p:spPr bwMode="auto">
          <a:xfrm>
            <a:off x="6705600" y="3917627"/>
            <a:ext cx="676758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Ti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4+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1226775" name="Text Box 23"/>
          <p:cNvSpPr txBox="1">
            <a:spLocks noChangeArrowheads="1"/>
          </p:cNvSpPr>
          <p:nvPr/>
        </p:nvSpPr>
        <p:spPr bwMode="auto">
          <a:xfrm>
            <a:off x="8610600" y="3917627"/>
            <a:ext cx="676758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Bi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5+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226776" name="Text Box 24"/>
          <p:cNvSpPr txBox="1">
            <a:spLocks noChangeArrowheads="1"/>
          </p:cNvSpPr>
          <p:nvPr/>
        </p:nvSpPr>
        <p:spPr bwMode="auto">
          <a:xfrm>
            <a:off x="7306380" y="3917627"/>
            <a:ext cx="867515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SO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1226777" name="Text Box 25"/>
          <p:cNvSpPr txBox="1">
            <a:spLocks noChangeArrowheads="1"/>
          </p:cNvSpPr>
          <p:nvPr/>
        </p:nvSpPr>
        <p:spPr bwMode="auto">
          <a:xfrm>
            <a:off x="8229600" y="3917627"/>
            <a:ext cx="38982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+</a:t>
            </a:r>
          </a:p>
        </p:txBody>
      </p:sp>
      <p:sp>
        <p:nvSpPr>
          <p:cNvPr id="1226780" name="Text Box 28"/>
          <p:cNvSpPr txBox="1">
            <a:spLocks noChangeArrowheads="1"/>
          </p:cNvSpPr>
          <p:nvPr/>
        </p:nvSpPr>
        <p:spPr bwMode="auto">
          <a:xfrm>
            <a:off x="1676401" y="6108337"/>
            <a:ext cx="999539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Step 3:</a:t>
            </a:r>
          </a:p>
        </p:txBody>
      </p:sp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Reactions – Double Replacement</a:t>
            </a:r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2949667" y="2812094"/>
            <a:ext cx="2800736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Ti</a:t>
            </a:r>
            <a:r>
              <a:rPr lang="en-US" sz="2400" baseline="-25000" dirty="0"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PO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4</a:t>
            </a:r>
            <a:r>
              <a:rPr lang="en-US" sz="2400" dirty="0">
                <a:latin typeface="Garamond" pitchFamily="18" charset="0"/>
              </a:rPr>
              <a:t> +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Bi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SO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5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40" name="Text Box 26"/>
          <p:cNvSpPr txBox="1">
            <a:spLocks noChangeArrowheads="1"/>
          </p:cNvSpPr>
          <p:nvPr/>
        </p:nvSpPr>
        <p:spPr bwMode="auto">
          <a:xfrm>
            <a:off x="8229601" y="6108337"/>
            <a:ext cx="1761991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</a:rPr>
              <a:t>+  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Bi</a:t>
            </a:r>
            <a:r>
              <a:rPr lang="en-US" sz="2400" baseline="-25000" dirty="0"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PO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5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53" name="Text Box 26"/>
          <p:cNvSpPr txBox="1">
            <a:spLocks noChangeArrowheads="1"/>
          </p:cNvSpPr>
          <p:nvPr/>
        </p:nvSpPr>
        <p:spPr bwMode="auto">
          <a:xfrm>
            <a:off x="6804240" y="6108337"/>
            <a:ext cx="1204146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Ti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SO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2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48" name="Text Box 3"/>
          <p:cNvSpPr txBox="1">
            <a:spLocks noChangeArrowheads="1"/>
          </p:cNvSpPr>
          <p:nvPr/>
        </p:nvSpPr>
        <p:spPr bwMode="auto">
          <a:xfrm>
            <a:off x="1981200" y="914400"/>
            <a:ext cx="8305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0" tIns="45705" rIns="91410" bIns="45705">
            <a:spAutoFit/>
          </a:bodyPr>
          <a:lstStyle/>
          <a:p>
            <a:r>
              <a:rPr lang="en-US" sz="2800" dirty="0">
                <a:latin typeface="Garamond" pitchFamily="18" charset="0"/>
              </a:rPr>
              <a:t>Write the balanced chemical reaction for the reaction of titanium (IV) </a:t>
            </a:r>
            <a:r>
              <a:rPr lang="en-US" sz="2800" dirty="0" err="1">
                <a:latin typeface="Garamond" pitchFamily="18" charset="0"/>
              </a:rPr>
              <a:t>phosphite</a:t>
            </a:r>
            <a:r>
              <a:rPr lang="en-US" sz="2800" dirty="0">
                <a:latin typeface="Garamond" pitchFamily="18" charset="0"/>
              </a:rPr>
              <a:t> with bismuth (V) sulfite</a:t>
            </a:r>
          </a:p>
        </p:txBody>
      </p:sp>
      <p:sp>
        <p:nvSpPr>
          <p:cNvPr id="55" name="Text Box 4"/>
          <p:cNvSpPr txBox="1">
            <a:spLocks noChangeArrowheads="1"/>
          </p:cNvSpPr>
          <p:nvPr/>
        </p:nvSpPr>
        <p:spPr bwMode="auto">
          <a:xfrm>
            <a:off x="2862735" y="3917627"/>
            <a:ext cx="676758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Ti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4+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56" name="Text Box 5"/>
          <p:cNvSpPr txBox="1">
            <a:spLocks noChangeArrowheads="1"/>
          </p:cNvSpPr>
          <p:nvPr/>
        </p:nvSpPr>
        <p:spPr bwMode="auto">
          <a:xfrm>
            <a:off x="3448008" y="3917627"/>
            <a:ext cx="893163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PO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3–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57" name="Text Box 6"/>
          <p:cNvSpPr txBox="1">
            <a:spLocks noChangeArrowheads="1"/>
          </p:cNvSpPr>
          <p:nvPr/>
        </p:nvSpPr>
        <p:spPr bwMode="auto">
          <a:xfrm>
            <a:off x="4438607" y="3917627"/>
            <a:ext cx="676758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Bi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5+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5040076" y="3917627"/>
            <a:ext cx="867515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SO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5914800" y="4461743"/>
            <a:ext cx="486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60" name="Text Box 3"/>
          <p:cNvSpPr txBox="1">
            <a:spLocks noChangeArrowheads="1"/>
          </p:cNvSpPr>
          <p:nvPr/>
        </p:nvSpPr>
        <p:spPr bwMode="auto">
          <a:xfrm>
            <a:off x="2949667" y="4461743"/>
            <a:ext cx="2800736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Ti</a:t>
            </a:r>
            <a:r>
              <a:rPr lang="en-US" sz="2400" baseline="-25000" dirty="0"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PO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4</a:t>
            </a:r>
            <a:r>
              <a:rPr lang="en-US" sz="2400" dirty="0">
                <a:latin typeface="Garamond" pitchFamily="18" charset="0"/>
              </a:rPr>
              <a:t> +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Bi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SO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5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61" name="Text Box 19"/>
          <p:cNvSpPr txBox="1">
            <a:spLocks noChangeArrowheads="1"/>
          </p:cNvSpPr>
          <p:nvPr/>
        </p:nvSpPr>
        <p:spPr bwMode="auto">
          <a:xfrm>
            <a:off x="9200336" y="5551717"/>
            <a:ext cx="893163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PO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3–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62" name="Text Box 22"/>
          <p:cNvSpPr txBox="1">
            <a:spLocks noChangeArrowheads="1"/>
          </p:cNvSpPr>
          <p:nvPr/>
        </p:nvSpPr>
        <p:spPr bwMode="auto">
          <a:xfrm>
            <a:off x="6697133" y="5551717"/>
            <a:ext cx="676758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Ti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4+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63" name="Text Box 23"/>
          <p:cNvSpPr txBox="1">
            <a:spLocks noChangeArrowheads="1"/>
          </p:cNvSpPr>
          <p:nvPr/>
        </p:nvSpPr>
        <p:spPr bwMode="auto">
          <a:xfrm>
            <a:off x="8610600" y="5551717"/>
            <a:ext cx="676758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Bi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5+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64" name="Text Box 24"/>
          <p:cNvSpPr txBox="1">
            <a:spLocks noChangeArrowheads="1"/>
          </p:cNvSpPr>
          <p:nvPr/>
        </p:nvSpPr>
        <p:spPr bwMode="auto">
          <a:xfrm>
            <a:off x="7306380" y="5551717"/>
            <a:ext cx="867515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SO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65" name="Text Box 25"/>
          <p:cNvSpPr txBox="1">
            <a:spLocks noChangeArrowheads="1"/>
          </p:cNvSpPr>
          <p:nvPr/>
        </p:nvSpPr>
        <p:spPr bwMode="auto">
          <a:xfrm>
            <a:off x="8220780" y="5551717"/>
            <a:ext cx="38982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>
                <a:latin typeface="Garamond" pitchFamily="18" charset="0"/>
              </a:rPr>
              <a:t>+</a:t>
            </a:r>
          </a:p>
        </p:txBody>
      </p:sp>
      <p:sp>
        <p:nvSpPr>
          <p:cNvPr id="66" name="Text Box 4"/>
          <p:cNvSpPr txBox="1">
            <a:spLocks noChangeArrowheads="1"/>
          </p:cNvSpPr>
          <p:nvPr/>
        </p:nvSpPr>
        <p:spPr bwMode="auto">
          <a:xfrm>
            <a:off x="2862735" y="5551717"/>
            <a:ext cx="676758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Ti</a:t>
            </a:r>
            <a:r>
              <a:rPr lang="en-US" sz="2400" baseline="30000" dirty="0">
                <a:solidFill>
                  <a:srgbClr val="FFC000"/>
                </a:solidFill>
                <a:latin typeface="Garamond" pitchFamily="18" charset="0"/>
              </a:rPr>
              <a:t>4+</a:t>
            </a:r>
            <a:endParaRPr lang="en-US" sz="2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67" name="Text Box 5"/>
          <p:cNvSpPr txBox="1">
            <a:spLocks noChangeArrowheads="1"/>
          </p:cNvSpPr>
          <p:nvPr/>
        </p:nvSpPr>
        <p:spPr bwMode="auto">
          <a:xfrm>
            <a:off x="3448008" y="5551717"/>
            <a:ext cx="893163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PO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FF00"/>
                </a:solidFill>
                <a:latin typeface="Garamond" pitchFamily="18" charset="0"/>
              </a:rPr>
              <a:t>3–</a:t>
            </a:r>
            <a:endParaRPr lang="en-US" sz="2400" dirty="0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68" name="Text Box 6"/>
          <p:cNvSpPr txBox="1">
            <a:spLocks noChangeArrowheads="1"/>
          </p:cNvSpPr>
          <p:nvPr/>
        </p:nvSpPr>
        <p:spPr bwMode="auto">
          <a:xfrm>
            <a:off x="4438607" y="5551717"/>
            <a:ext cx="676758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Bi</a:t>
            </a:r>
            <a:r>
              <a:rPr lang="en-US" sz="2400" baseline="30000" dirty="0">
                <a:solidFill>
                  <a:srgbClr val="FF0000"/>
                </a:solidFill>
                <a:latin typeface="Garamond" pitchFamily="18" charset="0"/>
              </a:rPr>
              <a:t>5+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69" name="Text Box 7"/>
          <p:cNvSpPr txBox="1">
            <a:spLocks noChangeArrowheads="1"/>
          </p:cNvSpPr>
          <p:nvPr/>
        </p:nvSpPr>
        <p:spPr bwMode="auto">
          <a:xfrm>
            <a:off x="5040076" y="5551717"/>
            <a:ext cx="867515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SO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baseline="30000" dirty="0">
                <a:solidFill>
                  <a:srgbClr val="00B0F0"/>
                </a:solidFill>
                <a:latin typeface="Garamond" pitchFamily="18" charset="0"/>
              </a:rPr>
              <a:t>2–</a:t>
            </a:r>
            <a:endParaRPr lang="en-US" sz="2400" dirty="0">
              <a:solidFill>
                <a:srgbClr val="00B0F0"/>
              </a:solidFill>
              <a:latin typeface="Garamond" pitchFamily="18" charset="0"/>
            </a:endParaRPr>
          </a:p>
        </p:txBody>
      </p:sp>
      <p:sp>
        <p:nvSpPr>
          <p:cNvPr id="70" name="Text Box 8"/>
          <p:cNvSpPr txBox="1">
            <a:spLocks noChangeArrowheads="1"/>
          </p:cNvSpPr>
          <p:nvPr/>
        </p:nvSpPr>
        <p:spPr bwMode="auto">
          <a:xfrm>
            <a:off x="5914800" y="6108337"/>
            <a:ext cx="486000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latin typeface="Garamond" pitchFamily="18" charset="0"/>
                <a:sym typeface="Wingdings" pitchFamily="2" charset="2"/>
              </a:rPr>
              <a:t>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71" name="Text Box 3"/>
          <p:cNvSpPr txBox="1">
            <a:spLocks noChangeArrowheads="1"/>
          </p:cNvSpPr>
          <p:nvPr/>
        </p:nvSpPr>
        <p:spPr bwMode="auto">
          <a:xfrm>
            <a:off x="2949667" y="6108337"/>
            <a:ext cx="2800736" cy="46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Garamond" pitchFamily="18" charset="0"/>
              </a:rPr>
              <a:t>Ti</a:t>
            </a:r>
            <a:r>
              <a:rPr lang="en-US" sz="2400" baseline="-25000" dirty="0"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FF00"/>
                </a:solidFill>
                <a:latin typeface="Garamond" pitchFamily="18" charset="0"/>
              </a:rPr>
              <a:t>PO</a:t>
            </a:r>
            <a:r>
              <a:rPr lang="en-US" sz="2400" baseline="-25000" dirty="0">
                <a:solidFill>
                  <a:srgbClr val="00FF00"/>
                </a:solidFill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4</a:t>
            </a:r>
            <a:r>
              <a:rPr lang="en-US" sz="2400" dirty="0">
                <a:latin typeface="Garamond" pitchFamily="18" charset="0"/>
              </a:rPr>
              <a:t> +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Bi</a:t>
            </a:r>
            <a:r>
              <a:rPr lang="en-US" sz="2400" baseline="-25000" dirty="0">
                <a:latin typeface="Garamond" pitchFamily="18" charset="0"/>
              </a:rPr>
              <a:t>2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dirty="0">
                <a:solidFill>
                  <a:srgbClr val="00B0F0"/>
                </a:solidFill>
                <a:latin typeface="Garamond" pitchFamily="18" charset="0"/>
              </a:rPr>
              <a:t>SO</a:t>
            </a:r>
            <a:r>
              <a:rPr lang="en-US" sz="2400" baseline="-25000" dirty="0">
                <a:solidFill>
                  <a:srgbClr val="00B0F0"/>
                </a:solidFill>
                <a:latin typeface="Garamond" pitchFamily="18" charset="0"/>
              </a:rPr>
              <a:t>3</a:t>
            </a:r>
            <a:r>
              <a:rPr lang="en-US" sz="2400" dirty="0">
                <a:latin typeface="Garamond" pitchFamily="18" charset="0"/>
              </a:rPr>
              <a:t>)</a:t>
            </a:r>
            <a:r>
              <a:rPr lang="en-US" sz="2400" baseline="-25000" dirty="0">
                <a:latin typeface="Garamond" pitchFamily="18" charset="0"/>
              </a:rPr>
              <a:t>5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949667" y="6062381"/>
            <a:ext cx="7032533" cy="5535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05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4" dur="indefinite"/>
                                        <p:tgtEl>
                                          <p:spTgt spid="12267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5" dur="indefinite"/>
                                        <p:tgtEl>
                                          <p:spTgt spid="1226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7" dur="indefinite"/>
                                        <p:tgtEl>
                                          <p:spTgt spid="122676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8" dur="indefinite"/>
                                        <p:tgtEl>
                                          <p:spTgt spid="1226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1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3" dur="indefinite"/>
                                        <p:tgtEl>
                                          <p:spTgt spid="12267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4" dur="indefinite"/>
                                        <p:tgtEl>
                                          <p:spTgt spid="122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6" dur="indefinite"/>
                                        <p:tgtEl>
                                          <p:spTgt spid="12267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7" dur="indefinite"/>
                                        <p:tgtEl>
                                          <p:spTgt spid="122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9" dur="indefinite"/>
                                        <p:tgtEl>
                                          <p:spTgt spid="12267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0" dur="indefinite"/>
                                        <p:tgtEl>
                                          <p:spTgt spid="1226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2" dur="indefinite"/>
                                        <p:tgtEl>
                                          <p:spTgt spid="12267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3" dur="indefinite"/>
                                        <p:tgtEl>
                                          <p:spTgt spid="1226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9" dur="indefinite"/>
                                        <p:tgtEl>
                                          <p:spTgt spid="122677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0" dur="indefinite"/>
                                        <p:tgtEl>
                                          <p:spTgt spid="1226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2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3" dur="indefinite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5" dur="indefinite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6" dur="indefinite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8" dur="indefinite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9" dur="indefinite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1" dur="indefinite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2" dur="indefinite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4" dur="indefinite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5" dur="indefinite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7" dur="indefinite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8" dur="indefinite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0" dur="indefinite"/>
                                        <p:tgtEl>
                                          <p:spTgt spid="122677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1" dur="indefinite"/>
                                        <p:tgtEl>
                                          <p:spTgt spid="1226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3" dur="indefinite"/>
                                        <p:tgtEl>
                                          <p:spTgt spid="122677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4" dur="indefinite"/>
                                        <p:tgtEl>
                                          <p:spTgt spid="1226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6" dur="indefinite"/>
                                        <p:tgtEl>
                                          <p:spTgt spid="122677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7" dur="indefinite"/>
                                        <p:tgtEl>
                                          <p:spTgt spid="1226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9" dur="indefinite"/>
                                        <p:tgtEl>
                                          <p:spTgt spid="122677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0" dur="indefinite"/>
                                        <p:tgtEl>
                                          <p:spTgt spid="1226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2" dur="indefinite"/>
                                        <p:tgtEl>
                                          <p:spTgt spid="122677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3" dur="indefinite"/>
                                        <p:tgtEl>
                                          <p:spTgt spid="1226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6756" grpId="0"/>
      <p:bldP spid="1226756" grpId="1"/>
      <p:bldP spid="1226757" grpId="0"/>
      <p:bldP spid="1226757" grpId="1"/>
      <p:bldP spid="1226758" grpId="0"/>
      <p:bldP spid="1226758" grpId="1"/>
      <p:bldP spid="1226759" grpId="0"/>
      <p:bldP spid="1226759" grpId="1"/>
      <p:bldP spid="1226760" grpId="0"/>
      <p:bldP spid="1226760" grpId="1"/>
      <p:bldP spid="1226769" grpId="0"/>
      <p:bldP spid="1226769" grpId="1"/>
      <p:bldP spid="1226770" grpId="0"/>
      <p:bldP spid="1226770" grpId="1"/>
      <p:bldP spid="1226771" grpId="0"/>
      <p:bldP spid="1226771" grpId="1"/>
      <p:bldP spid="1226774" grpId="0"/>
      <p:bldP spid="1226774" grpId="1"/>
      <p:bldP spid="1226775" grpId="0"/>
      <p:bldP spid="1226775" grpId="1"/>
      <p:bldP spid="1226776" grpId="0"/>
      <p:bldP spid="1226776" grpId="1"/>
      <p:bldP spid="1226777" grpId="0"/>
      <p:bldP spid="1226777" grpId="1"/>
      <p:bldP spid="1226780" grpId="0"/>
      <p:bldP spid="35" grpId="0"/>
      <p:bldP spid="35" grpId="1"/>
      <p:bldP spid="40" grpId="0"/>
      <p:bldP spid="53" grpId="0"/>
      <p:bldP spid="55" grpId="0"/>
      <p:bldP spid="55" grpId="1"/>
      <p:bldP spid="56" grpId="0"/>
      <p:bldP spid="56" grpId="1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Box 29"/>
          <p:cNvSpPr txBox="1">
            <a:spLocks noChangeArrowheads="1"/>
          </p:cNvSpPr>
          <p:nvPr/>
        </p:nvSpPr>
        <p:spPr bwMode="auto">
          <a:xfrm>
            <a:off x="1524000" y="1290951"/>
            <a:ext cx="9144000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Garamond" pitchFamily="18" charset="0"/>
              </a:rPr>
              <a:t>5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</a:rPr>
              <a:t>Ti</a:t>
            </a:r>
            <a:r>
              <a:rPr lang="en-US" sz="2800" baseline="-25000" dirty="0"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(PO</a:t>
            </a:r>
            <a:r>
              <a:rPr lang="en-US" sz="2800" baseline="-25000" dirty="0"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4(s)</a:t>
            </a:r>
            <a:r>
              <a:rPr lang="en-US" sz="2800" dirty="0">
                <a:latin typeface="Garamond" pitchFamily="18" charset="0"/>
              </a:rPr>
              <a:t> +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Garamond" pitchFamily="18" charset="0"/>
              </a:rPr>
              <a:t>6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</a:rPr>
              <a:t>Bi</a:t>
            </a:r>
            <a:r>
              <a:rPr lang="en-US" sz="2800" baseline="-25000" dirty="0">
                <a:latin typeface="Garamond" pitchFamily="18" charset="0"/>
              </a:rPr>
              <a:t>2</a:t>
            </a:r>
            <a:r>
              <a:rPr lang="en-US" sz="2800" dirty="0">
                <a:latin typeface="Garamond" pitchFamily="18" charset="0"/>
              </a:rPr>
              <a:t>(SO</a:t>
            </a:r>
            <a:r>
              <a:rPr lang="en-US" sz="2800" baseline="-25000" dirty="0"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5(</a:t>
            </a:r>
            <a:r>
              <a:rPr lang="en-US" sz="2800" baseline="-25000" dirty="0" err="1">
                <a:latin typeface="Garamond" pitchFamily="18" charset="0"/>
              </a:rPr>
              <a:t>aq</a:t>
            </a:r>
            <a:r>
              <a:rPr lang="en-US" sz="2800" baseline="-25000" dirty="0">
                <a:latin typeface="Garamond" pitchFamily="18" charset="0"/>
              </a:rPr>
              <a:t>)</a:t>
            </a:r>
            <a:r>
              <a:rPr lang="en-US" sz="2800" baseline="30000" dirty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15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Ti(SO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2(</a:t>
            </a:r>
            <a:r>
              <a:rPr lang="en-US" sz="28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4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Bi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(PO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5(s)</a:t>
            </a:r>
          </a:p>
        </p:txBody>
      </p:sp>
      <p:sp>
        <p:nvSpPr>
          <p:cNvPr id="1226785" name="Rectangle 33"/>
          <p:cNvSpPr>
            <a:spLocks noRot="1" noChangeArrowheads="1"/>
          </p:cNvSpPr>
          <p:nvPr/>
        </p:nvSpPr>
        <p:spPr bwMode="auto">
          <a:xfrm>
            <a:off x="1524000" y="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2" rIns="91425" bIns="45712" anchor="ctr"/>
          <a:lstStyle/>
          <a:p>
            <a:pPr algn="ctr" eaLnBrk="1" hangingPunct="1"/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Predicting Reactions – Double Replacement</a:t>
            </a:r>
          </a:p>
        </p:txBody>
      </p:sp>
      <p:sp>
        <p:nvSpPr>
          <p:cNvPr id="60" name="Text Box 28"/>
          <p:cNvSpPr txBox="1">
            <a:spLocks noChangeArrowheads="1"/>
          </p:cNvSpPr>
          <p:nvPr/>
        </p:nvSpPr>
        <p:spPr bwMode="auto">
          <a:xfrm>
            <a:off x="1676401" y="609601"/>
            <a:ext cx="1273267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Step 4: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593316" y="4187604"/>
            <a:ext cx="53088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Ti</a:t>
            </a: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2259892" y="4779441"/>
            <a:ext cx="86430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PO</a:t>
            </a:r>
            <a:r>
              <a:rPr lang="en-US" sz="3200" baseline="-25000" dirty="0">
                <a:latin typeface="Garamond" pitchFamily="18" charset="0"/>
              </a:rPr>
              <a:t>3</a:t>
            </a: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593316" y="5371278"/>
            <a:ext cx="53088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Bi</a:t>
            </a:r>
          </a:p>
        </p:txBody>
      </p:sp>
      <p:sp>
        <p:nvSpPr>
          <p:cNvPr id="8" name="Text Box 28"/>
          <p:cNvSpPr txBox="1">
            <a:spLocks noChangeArrowheads="1"/>
          </p:cNvSpPr>
          <p:nvPr/>
        </p:nvSpPr>
        <p:spPr bwMode="auto">
          <a:xfrm>
            <a:off x="2293554" y="5963114"/>
            <a:ext cx="83064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SO</a:t>
            </a:r>
            <a:r>
              <a:rPr lang="en-US" sz="3200" baseline="-25000" dirty="0">
                <a:latin typeface="Garamond" pitchFamily="18" charset="0"/>
              </a:rPr>
              <a:t>3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3428999" y="4187604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3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3428999" y="4779441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4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3428999" y="5371278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3428999" y="5963114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5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7716939" y="4187604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1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7716939" y="4779441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5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7716939" y="5371278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3</a:t>
            </a:r>
          </a:p>
        </p:txBody>
      </p: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7716939" y="5963114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2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1524000" y="1290951"/>
            <a:ext cx="9144000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Garamond" pitchFamily="18" charset="0"/>
              </a:rPr>
              <a:t>5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</a:rPr>
              <a:t>Ti</a:t>
            </a:r>
            <a:r>
              <a:rPr lang="en-US" sz="2800" baseline="-25000" dirty="0"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(PO</a:t>
            </a:r>
            <a:r>
              <a:rPr lang="en-US" sz="2800" baseline="-25000" dirty="0"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4(s)</a:t>
            </a:r>
            <a:r>
              <a:rPr lang="en-US" sz="2800" dirty="0">
                <a:latin typeface="Garamond" pitchFamily="18" charset="0"/>
              </a:rPr>
              <a:t> +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Garamond" pitchFamily="18" charset="0"/>
              </a:rPr>
              <a:t>6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</a:rPr>
              <a:t>Bi</a:t>
            </a:r>
            <a:r>
              <a:rPr lang="en-US" sz="2800" baseline="-25000" dirty="0">
                <a:latin typeface="Garamond" pitchFamily="18" charset="0"/>
              </a:rPr>
              <a:t>2</a:t>
            </a:r>
            <a:r>
              <a:rPr lang="en-US" sz="2800" dirty="0">
                <a:latin typeface="Garamond" pitchFamily="18" charset="0"/>
              </a:rPr>
              <a:t>(SO</a:t>
            </a:r>
            <a:r>
              <a:rPr lang="en-US" sz="2800" baseline="-25000" dirty="0"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5(</a:t>
            </a:r>
            <a:r>
              <a:rPr lang="en-US" sz="2800" baseline="-25000" dirty="0" err="1">
                <a:latin typeface="Garamond" pitchFamily="18" charset="0"/>
              </a:rPr>
              <a:t>aq</a:t>
            </a:r>
            <a:r>
              <a:rPr lang="en-US" sz="2800" baseline="-25000" dirty="0">
                <a:latin typeface="Garamond" pitchFamily="18" charset="0"/>
              </a:rPr>
              <a:t>)</a:t>
            </a:r>
            <a:r>
              <a:rPr lang="en-US" sz="2800" baseline="30000" dirty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Garamond" pitchFamily="18" charset="0"/>
                <a:sym typeface="Wingdings" pitchFamily="2" charset="2"/>
              </a:rPr>
              <a:t>15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Ti(SO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2(</a:t>
            </a:r>
            <a:r>
              <a:rPr lang="en-US" sz="28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4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Bi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(PO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5(s)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4280760" y="4187604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4280760" y="4779441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4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4199808" y="5371278"/>
            <a:ext cx="5389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12</a:t>
            </a:r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4184580" y="5963114"/>
            <a:ext cx="56935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30</a:t>
            </a:r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1524000" y="1290951"/>
            <a:ext cx="9144000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Garamond" pitchFamily="18" charset="0"/>
              </a:rPr>
              <a:t>5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</a:rPr>
              <a:t>Ti</a:t>
            </a:r>
            <a:r>
              <a:rPr lang="en-US" sz="2800" baseline="-25000" dirty="0"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(PO</a:t>
            </a:r>
            <a:r>
              <a:rPr lang="en-US" sz="2800" baseline="-25000" dirty="0"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4(s)</a:t>
            </a:r>
            <a:r>
              <a:rPr lang="en-US" sz="2800" dirty="0">
                <a:latin typeface="Garamond" pitchFamily="18" charset="0"/>
              </a:rPr>
              <a:t> +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Garamond" pitchFamily="18" charset="0"/>
              </a:rPr>
              <a:t>6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</a:rPr>
              <a:t>Bi</a:t>
            </a:r>
            <a:r>
              <a:rPr lang="en-US" sz="2800" baseline="-25000" dirty="0">
                <a:latin typeface="Garamond" pitchFamily="18" charset="0"/>
              </a:rPr>
              <a:t>2</a:t>
            </a:r>
            <a:r>
              <a:rPr lang="en-US" sz="2800" dirty="0">
                <a:latin typeface="Garamond" pitchFamily="18" charset="0"/>
              </a:rPr>
              <a:t>(SO</a:t>
            </a:r>
            <a:r>
              <a:rPr lang="en-US" sz="2800" baseline="-25000" dirty="0"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5(</a:t>
            </a:r>
            <a:r>
              <a:rPr lang="en-US" sz="2800" baseline="-25000" dirty="0" err="1">
                <a:latin typeface="Garamond" pitchFamily="18" charset="0"/>
              </a:rPr>
              <a:t>aq</a:t>
            </a:r>
            <a:r>
              <a:rPr lang="en-US" sz="2800" baseline="-25000" dirty="0">
                <a:latin typeface="Garamond" pitchFamily="18" charset="0"/>
              </a:rPr>
              <a:t>)</a:t>
            </a:r>
            <a:r>
              <a:rPr lang="en-US" sz="2800" baseline="30000" dirty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15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Ti(SO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2(</a:t>
            </a:r>
            <a:r>
              <a:rPr lang="en-US" sz="28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4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Bi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(PO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5(s)</a:t>
            </a: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8626566" y="4187604"/>
            <a:ext cx="34653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8515156" y="4779441"/>
            <a:ext cx="56935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20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8530384" y="5371278"/>
            <a:ext cx="5389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12</a:t>
            </a: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8611336" y="5963114"/>
            <a:ext cx="37699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1524000" y="1290951"/>
            <a:ext cx="9144000" cy="52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2800" b="1" dirty="0">
                <a:solidFill>
                  <a:srgbClr val="00FF00"/>
                </a:solidFill>
                <a:latin typeface="Garamond" pitchFamily="18" charset="0"/>
              </a:rPr>
              <a:t>5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</a:rPr>
              <a:t>Ti</a:t>
            </a:r>
            <a:r>
              <a:rPr lang="en-US" sz="2800" baseline="-25000" dirty="0"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(PO</a:t>
            </a:r>
            <a:r>
              <a:rPr lang="en-US" sz="2800" baseline="-25000" dirty="0"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4(s)</a:t>
            </a:r>
            <a:r>
              <a:rPr lang="en-US" sz="2800" dirty="0">
                <a:latin typeface="Garamond" pitchFamily="18" charset="0"/>
              </a:rPr>
              <a:t> +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Garamond" pitchFamily="18" charset="0"/>
              </a:rPr>
              <a:t>6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</a:rPr>
              <a:t>Bi</a:t>
            </a:r>
            <a:r>
              <a:rPr lang="en-US" sz="2800" baseline="-25000" dirty="0">
                <a:latin typeface="Garamond" pitchFamily="18" charset="0"/>
              </a:rPr>
              <a:t>2</a:t>
            </a:r>
            <a:r>
              <a:rPr lang="en-US" sz="2800" dirty="0">
                <a:latin typeface="Garamond" pitchFamily="18" charset="0"/>
              </a:rPr>
              <a:t>(SO</a:t>
            </a:r>
            <a:r>
              <a:rPr lang="en-US" sz="2800" baseline="-25000" dirty="0">
                <a:latin typeface="Garamond" pitchFamily="18" charset="0"/>
              </a:rPr>
              <a:t>3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baseline="-25000" dirty="0">
                <a:latin typeface="Garamond" pitchFamily="18" charset="0"/>
              </a:rPr>
              <a:t>5(</a:t>
            </a:r>
            <a:r>
              <a:rPr lang="en-US" sz="2800" baseline="-25000" dirty="0" err="1">
                <a:latin typeface="Garamond" pitchFamily="18" charset="0"/>
              </a:rPr>
              <a:t>aq</a:t>
            </a:r>
            <a:r>
              <a:rPr lang="en-US" sz="2800" baseline="-25000" dirty="0">
                <a:latin typeface="Garamond" pitchFamily="18" charset="0"/>
              </a:rPr>
              <a:t>)</a:t>
            </a:r>
            <a:r>
              <a:rPr lang="en-US" sz="2800" baseline="30000" dirty="0">
                <a:latin typeface="Garamond" pitchFamily="18" charset="0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sym typeface="Wingdings" pitchFamily="2" charset="2"/>
              </a:rPr>
              <a:t>15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Ti(SO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2(</a:t>
            </a:r>
            <a:r>
              <a:rPr lang="en-US" sz="2800" baseline="-25000" dirty="0" err="1">
                <a:latin typeface="Garamond" pitchFamily="18" charset="0"/>
                <a:sym typeface="Wingdings" pitchFamily="2" charset="2"/>
              </a:rPr>
              <a:t>aq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 +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Garamond" pitchFamily="18" charset="0"/>
                <a:sym typeface="Wingdings" pitchFamily="2" charset="2"/>
              </a:rPr>
              <a:t>4</a:t>
            </a:r>
            <a:r>
              <a:rPr lang="en-US" sz="2800" b="1" dirty="0">
                <a:latin typeface="Garamond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Bi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(PO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3</a:t>
            </a:r>
            <a:r>
              <a:rPr lang="en-US" sz="2800" dirty="0">
                <a:latin typeface="Garamond" pitchFamily="18" charset="0"/>
                <a:sym typeface="Wingdings" pitchFamily="2" charset="2"/>
              </a:rPr>
              <a:t>)</a:t>
            </a:r>
            <a:r>
              <a:rPr lang="en-US" sz="2800" baseline="-25000" dirty="0">
                <a:latin typeface="Garamond" pitchFamily="18" charset="0"/>
                <a:sym typeface="Wingdings" pitchFamily="2" charset="2"/>
              </a:rPr>
              <a:t>5(s)</a:t>
            </a: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5084672" y="4187604"/>
            <a:ext cx="5389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15</a:t>
            </a: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5069444" y="4779441"/>
            <a:ext cx="56935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20</a:t>
            </a:r>
          </a:p>
        </p:txBody>
      </p:sp>
      <p:sp>
        <p:nvSpPr>
          <p:cNvPr id="34" name="Text Box 28"/>
          <p:cNvSpPr txBox="1">
            <a:spLocks noChangeArrowheads="1"/>
          </p:cNvSpPr>
          <p:nvPr/>
        </p:nvSpPr>
        <p:spPr bwMode="auto">
          <a:xfrm>
            <a:off x="5084672" y="5371278"/>
            <a:ext cx="5389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12</a:t>
            </a:r>
          </a:p>
        </p:txBody>
      </p:sp>
      <p:sp>
        <p:nvSpPr>
          <p:cNvPr id="35" name="Text Box 28"/>
          <p:cNvSpPr txBox="1">
            <a:spLocks noChangeArrowheads="1"/>
          </p:cNvSpPr>
          <p:nvPr/>
        </p:nvSpPr>
        <p:spPr bwMode="auto">
          <a:xfrm>
            <a:off x="5069444" y="5963114"/>
            <a:ext cx="56935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30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55861" y="3681814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543801" y="3681814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267921" y="3681814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8598497" y="3681814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139961" y="3681814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endParaRPr lang="en-US" dirty="0"/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6860516" y="4187604"/>
            <a:ext cx="53088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Ti</a:t>
            </a: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6527092" y="4779441"/>
            <a:ext cx="864309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PO</a:t>
            </a:r>
            <a:r>
              <a:rPr lang="en-US" sz="3200" baseline="-25000" dirty="0">
                <a:latin typeface="Garamond" pitchFamily="18" charset="0"/>
              </a:rPr>
              <a:t>3</a:t>
            </a: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6860516" y="5371278"/>
            <a:ext cx="530884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Bi</a:t>
            </a:r>
          </a:p>
        </p:txBody>
      </p:sp>
      <p:sp>
        <p:nvSpPr>
          <p:cNvPr id="44" name="Text Box 28"/>
          <p:cNvSpPr txBox="1">
            <a:spLocks noChangeArrowheads="1"/>
          </p:cNvSpPr>
          <p:nvPr/>
        </p:nvSpPr>
        <p:spPr bwMode="auto">
          <a:xfrm>
            <a:off x="6560754" y="5963114"/>
            <a:ext cx="83064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dirty="0">
                <a:latin typeface="Garamond" pitchFamily="18" charset="0"/>
              </a:rPr>
              <a:t>SO</a:t>
            </a:r>
            <a:r>
              <a:rPr lang="en-US" sz="3200" baseline="-25000" dirty="0">
                <a:latin typeface="Garamond" pitchFamily="18" charset="0"/>
              </a:rPr>
              <a:t>3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88820" y="2362201"/>
            <a:ext cx="2814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latin typeface="Garamond" panose="02020404030301010803" pitchFamily="18" charset="0"/>
              </a:rPr>
              <a:t>BALANCED!!!</a:t>
            </a:r>
          </a:p>
        </p:txBody>
      </p:sp>
      <p:sp>
        <p:nvSpPr>
          <p:cNvPr id="50" name="Text Box 28"/>
          <p:cNvSpPr txBox="1">
            <a:spLocks noChangeArrowheads="1"/>
          </p:cNvSpPr>
          <p:nvPr/>
        </p:nvSpPr>
        <p:spPr bwMode="auto">
          <a:xfrm>
            <a:off x="9351872" y="4187604"/>
            <a:ext cx="5389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15</a:t>
            </a:r>
          </a:p>
        </p:txBody>
      </p:sp>
      <p:sp>
        <p:nvSpPr>
          <p:cNvPr id="51" name="Text Box 28"/>
          <p:cNvSpPr txBox="1">
            <a:spLocks noChangeArrowheads="1"/>
          </p:cNvSpPr>
          <p:nvPr/>
        </p:nvSpPr>
        <p:spPr bwMode="auto">
          <a:xfrm>
            <a:off x="9336644" y="4779441"/>
            <a:ext cx="56935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20</a:t>
            </a:r>
          </a:p>
        </p:txBody>
      </p:sp>
      <p:sp>
        <p:nvSpPr>
          <p:cNvPr id="52" name="Text Box 28"/>
          <p:cNvSpPr txBox="1">
            <a:spLocks noChangeArrowheads="1"/>
          </p:cNvSpPr>
          <p:nvPr/>
        </p:nvSpPr>
        <p:spPr bwMode="auto">
          <a:xfrm>
            <a:off x="9351872" y="5371278"/>
            <a:ext cx="538900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12</a:t>
            </a:r>
          </a:p>
        </p:txBody>
      </p:sp>
      <p:sp>
        <p:nvSpPr>
          <p:cNvPr id="53" name="Text Box 28"/>
          <p:cNvSpPr txBox="1">
            <a:spLocks noChangeArrowheads="1"/>
          </p:cNvSpPr>
          <p:nvPr/>
        </p:nvSpPr>
        <p:spPr bwMode="auto">
          <a:xfrm>
            <a:off x="9336644" y="5963114"/>
            <a:ext cx="569356" cy="584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5" tIns="45712" rIns="91425" bIns="45712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30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394337" y="3681814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34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" grpId="0"/>
      <p:bldP spid="6" grpId="0"/>
      <p:bldP spid="7" grpId="0"/>
      <p:bldP spid="8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1" grpId="1"/>
      <p:bldP spid="22" grpId="0"/>
      <p:bldP spid="23" grpId="0"/>
      <p:bldP spid="24" grpId="0"/>
      <p:bldP spid="25" grpId="0"/>
      <p:bldP spid="26" grpId="0"/>
      <p:bldP spid="26" grpId="1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2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3" grpId="0"/>
      <p:bldP spid="50" grpId="0"/>
      <p:bldP spid="51" grpId="0"/>
      <p:bldP spid="52" grpId="0"/>
      <p:bldP spid="53" grpId="0"/>
      <p:bldP spid="54" grpId="0"/>
    </p:bld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37558</TotalTime>
  <Words>4855</Words>
  <Application>Microsoft Office PowerPoint</Application>
  <PresentationFormat>Widescreen</PresentationFormat>
  <Paragraphs>1433</Paragraphs>
  <Slides>44</Slides>
  <Notes>43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44</vt:i4>
      </vt:variant>
    </vt:vector>
  </HeadingPairs>
  <TitlesOfParts>
    <vt:vector size="46" baseType="lpstr">
      <vt:lpstr>Orbit</vt:lpstr>
      <vt:lpstr>Office Theme</vt:lpstr>
      <vt:lpstr>Chemical Reactions: Predicting Products and Balancing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Private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Chemistry 4!!</dc:title>
  <dc:creator>Michael D. Payne</dc:creator>
  <cp:lastModifiedBy>Mike Payne</cp:lastModifiedBy>
  <cp:revision>295</cp:revision>
  <dcterms:created xsi:type="dcterms:W3CDTF">2007-01-27T21:00:17Z</dcterms:created>
  <dcterms:modified xsi:type="dcterms:W3CDTF">2018-02-09T03:50:10Z</dcterms:modified>
</cp:coreProperties>
</file>